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Now" charset="1" panose="00000500000000000000"/>
      <p:regular r:id="rId34"/>
    </p:embeddedFont>
    <p:embeddedFont>
      <p:font typeface="Literata Bold" charset="1" panose="00000000000000000000"/>
      <p:regular r:id="rId35"/>
    </p:embeddedFont>
    <p:embeddedFont>
      <p:font typeface="Now Bold" charset="1" panose="00000800000000000000"/>
      <p:regular r:id="rId36"/>
    </p:embeddedFont>
    <p:embeddedFont>
      <p:font typeface="Montserrat Classic Bold" charset="1" panose="000008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notesMasters/notesMaster1.xml" Type="http://schemas.openxmlformats.org/officeDocument/2006/relationships/notesMaster"/><Relationship Id="rId39" Target="theme/theme2.xml" Type="http://schemas.openxmlformats.org/officeDocument/2006/relationships/theme"/><Relationship Id="rId4" Target="theme/theme1.xml" Type="http://schemas.openxmlformats.org/officeDocument/2006/relationships/theme"/><Relationship Id="rId40" Target="notesSlides/notesSlide1.xml" Type="http://schemas.openxmlformats.org/officeDocument/2006/relationships/notesSlide"/><Relationship Id="rId41" Target="notesSlides/notesSlide2.xml" Type="http://schemas.openxmlformats.org/officeDocument/2006/relationships/notesSlide"/><Relationship Id="rId42" Target="notesSlides/notesSlide3.xml" Type="http://schemas.openxmlformats.org/officeDocument/2006/relationships/notesSlide"/><Relationship Id="rId43" Target="notesSlides/notesSlide4.xml" Type="http://schemas.openxmlformats.org/officeDocument/2006/relationships/notesSlide"/><Relationship Id="rId44" Target="notesSlides/notesSlide5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分析用戶需求對用戶滿意的影響為基礎，用於了解產品性能和用戶滿意之間的關係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基本型需求(M)：需求滿足時，用戶不會感到滿意。需求不滿足時，用戶會很不滿意。基本型需求是一款產品必須具備的核心需求，也是產品必須要做並且不斷完善的需求。</a:t>
            </a:r>
          </a:p>
          <a:p>
            <a:r>
              <a:rPr lang="en-US"/>
              <a:t/>
            </a:r>
          </a:p>
          <a:p>
            <a:r>
              <a:rPr lang="en-US"/>
              <a:t>期望型需求(O)：需求滿足時，用戶會感到很滿意。需求不滿足時，用戶會很不滿意。這一類需求是一款產品應該要具備的需求，通常會作為競品之間比較的重點。</a:t>
            </a:r>
          </a:p>
          <a:p>
            <a:r>
              <a:rPr lang="en-US"/>
              <a:t/>
            </a:r>
          </a:p>
          <a:p>
            <a:r>
              <a:rPr lang="en-US"/>
              <a:t>興奮型需求(A)：該需求超過用戶對產品本來的期望，使得用戶的滿意度急劇上升，往往能帶來用戶較高的忠誠度。但即使表現得不完善，用戶的滿意度也不受影響。這一類需求是在有餘力的情況下，產品可以具備的需求。</a:t>
            </a:r>
          </a:p>
          <a:p>
            <a:r>
              <a:rPr lang="en-US"/>
              <a:t/>
            </a:r>
          </a:p>
          <a:p>
            <a:r>
              <a:rPr lang="en-US"/>
              <a:t>無差型需求(I)：需求被滿足或未被滿足，都不會對用戶的滿意度造成影響。儘量規避做此型別功能。</a:t>
            </a:r>
          </a:p>
          <a:p>
            <a:r>
              <a:rPr lang="en-US"/>
              <a:t/>
            </a:r>
          </a:p>
          <a:p>
            <a:r>
              <a:rPr lang="en-US"/>
              <a:t>反向型需求(R)：該需求與用戶的滿意度呈反向相關，滿足該要求，反而會使用戶的滿意度下降。一般來說，產品不應該實現這一類需求，如果實現了需要考慮去掉。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分析用戶需求對用戶滿意的影響為基礎，用於了解產品性能和用戶滿意之間的關係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基本型需求(M)：需求滿足時，用戶不會感到滿意。需求不滿足時，用戶會很不滿意。基本型需求是一款產品必須具備的核心需求，也是產品必須要做並且不斷完善的需求。</a:t>
            </a:r>
          </a:p>
          <a:p>
            <a:r>
              <a:rPr lang="en-US"/>
              <a:t/>
            </a:r>
          </a:p>
          <a:p>
            <a:r>
              <a:rPr lang="en-US"/>
              <a:t>期望型需求(O)：需求滿足時，用戶會感到很滿意。需求不滿足時，用戶會很不滿意。這一類需求是一款產品應該要具備的需求，通常會作為競品之間比較的重點。</a:t>
            </a:r>
          </a:p>
          <a:p>
            <a:r>
              <a:rPr lang="en-US"/>
              <a:t/>
            </a:r>
          </a:p>
          <a:p>
            <a:r>
              <a:rPr lang="en-US"/>
              <a:t>興奮型需求(A)：該需求超過用戶對產品本來的期望，使得用戶的滿意度急劇上升，往往能帶來用戶較高的忠誠度。但即使表現得不完善，用戶的滿意度也不受影響。這一類需求是在有餘力的情況下，產品可以具備的需求。</a:t>
            </a:r>
          </a:p>
          <a:p>
            <a:r>
              <a:rPr lang="en-US"/>
              <a:t/>
            </a:r>
          </a:p>
          <a:p>
            <a:r>
              <a:rPr lang="en-US"/>
              <a:t>無差型需求(I)：需求被滿足或未被滿足，都不會對用戶的滿意度造成影響。儘量規避做此型別功能。</a:t>
            </a:r>
          </a:p>
          <a:p>
            <a:r>
              <a:rPr lang="en-US"/>
              <a:t/>
            </a:r>
          </a:p>
          <a:p>
            <a:r>
              <a:rPr lang="en-US"/>
              <a:t>反向型需求(R)：該需求與用戶的滿意度呈反向相關，滿足該要求，反而會使用戶的滿意度下降。一般來說，產品不應該實現這一類需求，如果實現了需要考慮去掉。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分析用戶需求對用戶滿意的影響為基礎，用於了解產品性能和用戶滿意之間的關係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基本型需求(M)：需求滿足時，用戶不會感到滿意。需求不滿足時，用戶會很不滿意。基本型需求是一款產品必須具備的核心需求，也是產品必須要做並且不斷完善的需求。</a:t>
            </a:r>
          </a:p>
          <a:p>
            <a:r>
              <a:rPr lang="en-US"/>
              <a:t/>
            </a:r>
          </a:p>
          <a:p>
            <a:r>
              <a:rPr lang="en-US"/>
              <a:t>期望型需求(O)：需求滿足時，用戶會感到很滿意。需求不滿足時，用戶會很不滿意。這一類需求是一款產品應該要具備的需求，通常會作為競品之間比較的重點。</a:t>
            </a:r>
          </a:p>
          <a:p>
            <a:r>
              <a:rPr lang="en-US"/>
              <a:t/>
            </a:r>
          </a:p>
          <a:p>
            <a:r>
              <a:rPr lang="en-US"/>
              <a:t>興奮型需求(A)：該需求超過用戶對產品本來的期望，使得用戶的滿意度急劇上升，往往能帶來用戶較高的忠誠度。但即使表現得不完善，用戶的滿意度也不受影響。這一類需求是在有餘力的情況下，產品可以具備的需求。</a:t>
            </a:r>
          </a:p>
          <a:p>
            <a:r>
              <a:rPr lang="en-US"/>
              <a:t/>
            </a:r>
          </a:p>
          <a:p>
            <a:r>
              <a:rPr lang="en-US"/>
              <a:t>無差型需求(I)：需求被滿足或未被滿足，都不會對用戶的滿意度造成影響。儘量規避做此型別功能。</a:t>
            </a:r>
          </a:p>
          <a:p>
            <a:r>
              <a:rPr lang="en-US"/>
              <a:t/>
            </a:r>
          </a:p>
          <a:p>
            <a:r>
              <a:rPr lang="en-US"/>
              <a:t>反向型需求(R)：該需求與用戶的滿意度呈反向相關，滿足該要求，反而會使用戶的滿意度下降。一般來說，產品不應該實現這一類需求，如果實現了需要考慮去掉。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分析用戶需求對用戶滿意的影響為基礎，用於了解產品性能和用戶滿意之間的關係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基本型需求(M)：需求滿足時，用戶不會感到滿意。需求不滿足時，用戶會很不滿意。基本型需求是一款產品必須具備的核心需求，也是產品必須要做並且不斷完善的需求。</a:t>
            </a:r>
          </a:p>
          <a:p>
            <a:r>
              <a:rPr lang="en-US"/>
              <a:t/>
            </a:r>
          </a:p>
          <a:p>
            <a:r>
              <a:rPr lang="en-US"/>
              <a:t>期望型需求(O)：需求滿足時，用戶會感到很滿意。需求不滿足時，用戶會很不滿意。這一類需求是一款產品應該要具備的需求，通常會作為競品之間比較的重點。</a:t>
            </a:r>
          </a:p>
          <a:p>
            <a:r>
              <a:rPr lang="en-US"/>
              <a:t/>
            </a:r>
          </a:p>
          <a:p>
            <a:r>
              <a:rPr lang="en-US"/>
              <a:t>興奮型需求(A)：該需求超過用戶對產品本來的期望，使得用戶的滿意度急劇上升，往往能帶來用戶較高的忠誠度。但即使表現得不完善，用戶的滿意度也不受影響。這一類需求是在有餘力的情況下，產品可以具備的需求。</a:t>
            </a:r>
          </a:p>
          <a:p>
            <a:r>
              <a:rPr lang="en-US"/>
              <a:t/>
            </a:r>
          </a:p>
          <a:p>
            <a:r>
              <a:rPr lang="en-US"/>
              <a:t>無差型需求(I)：需求被滿足或未被滿足，都不會對用戶的滿意度造成影響。儘量規避做此型別功能。</a:t>
            </a:r>
          </a:p>
          <a:p>
            <a:r>
              <a:rPr lang="en-US"/>
              <a:t/>
            </a:r>
          </a:p>
          <a:p>
            <a:r>
              <a:rPr lang="en-US"/>
              <a:t>反向型需求(R)：該需求與用戶的滿意度呈反向相關，滿足該要求，反而會使用戶的滿意度下降。一般來說，產品不應該實現這一類需求，如果實現了需要考慮去掉。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分析用戶需求對用戶滿意的影響為基礎，用於了解產品性能和用戶滿意之間的關係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基本型需求(M)：需求滿足時，用戶不會感到滿意。需求不滿足時，用戶會很不滿意。基本型需求是一款產品必須具備的核心需求，也是產品必須要做並且不斷完善的需求。</a:t>
            </a:r>
          </a:p>
          <a:p>
            <a:r>
              <a:rPr lang="en-US"/>
              <a:t/>
            </a:r>
          </a:p>
          <a:p>
            <a:r>
              <a:rPr lang="en-US"/>
              <a:t>期望型需求(O)：需求滿足時，用戶會感到很滿意。需求不滿足時，用戶會很不滿意。這一類需求是一款產品應該要具備的需求，通常會作為競品之間比較的重點。</a:t>
            </a:r>
          </a:p>
          <a:p>
            <a:r>
              <a:rPr lang="en-US"/>
              <a:t/>
            </a:r>
          </a:p>
          <a:p>
            <a:r>
              <a:rPr lang="en-US"/>
              <a:t>興奮型需求(A)：該需求超過用戶對產品本來的期望，使得用戶的滿意度急劇上升，往往能帶來用戶較高的忠誠度。但即使表現得不完善，用戶的滿意度也不受影響。這一類需求是在有餘力的情況下，產品可以具備的需求。</a:t>
            </a:r>
          </a:p>
          <a:p>
            <a:r>
              <a:rPr lang="en-US"/>
              <a:t/>
            </a:r>
          </a:p>
          <a:p>
            <a:r>
              <a:rPr lang="en-US"/>
              <a:t>無差型需求(I)：需求被滿足或未被滿足，都不會對用戶的滿意度造成影響。儘量規避做此型別功能。</a:t>
            </a:r>
          </a:p>
          <a:p>
            <a:r>
              <a:rPr lang="en-US"/>
              <a:t/>
            </a:r>
          </a:p>
          <a:p>
            <a:r>
              <a:rPr lang="en-US"/>
              <a:t>反向型需求(R)：該需求與用戶的滿意度呈反向相關，滿足該要求，反而會使用戶的滿意度下降。一般來說，產品不應該實現這一類需求，如果實現了需要考慮去掉。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2" Target="../media/image32.jpeg" Type="http://schemas.openxmlformats.org/officeDocument/2006/relationships/image"/><Relationship Id="rId3" Target="../media/image33.jpeg" Type="http://schemas.openxmlformats.org/officeDocument/2006/relationships/image"/><Relationship Id="rId4" Target="../media/image34.jpeg" Type="http://schemas.openxmlformats.org/officeDocument/2006/relationships/image"/><Relationship Id="rId5" Target="../media/image35.jpe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jpeg" Type="http://schemas.openxmlformats.org/officeDocument/2006/relationships/image"/><Relationship Id="rId4" Target="../media/image44.jpe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Relationship Id="rId3" Target="../media/image48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17226" y="1150301"/>
            <a:ext cx="6453548" cy="3436514"/>
          </a:xfrm>
          <a:custGeom>
            <a:avLst/>
            <a:gdLst/>
            <a:ahLst/>
            <a:cxnLst/>
            <a:rect r="r" b="b" t="t" l="l"/>
            <a:pathLst>
              <a:path h="3436514" w="6453548">
                <a:moveTo>
                  <a:pt x="0" y="0"/>
                </a:moveTo>
                <a:lnTo>
                  <a:pt x="6453548" y="0"/>
                </a:lnTo>
                <a:lnTo>
                  <a:pt x="6453548" y="3436514"/>
                </a:lnTo>
                <a:lnTo>
                  <a:pt x="0" y="343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9221" y="56199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851123" y="888049"/>
            <a:ext cx="2408177" cy="271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</a:rPr>
              <a:t>NTNU TAHRD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59252" y="8168336"/>
            <a:ext cx="5582484" cy="670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4"/>
              </a:lnSpc>
              <a:spcBef>
                <a:spcPct val="0"/>
              </a:spcBef>
            </a:pPr>
            <a:r>
              <a:rPr lang="en-US" sz="3996">
                <a:solidFill>
                  <a:srgbClr val="404040"/>
                </a:solidFill>
                <a:ea typeface="Literata Bold"/>
              </a:rPr>
              <a:t>黃鈺娟、羅浚佑、施宏儒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73448" y="8914553"/>
            <a:ext cx="5354092" cy="670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4"/>
              </a:lnSpc>
              <a:spcBef>
                <a:spcPct val="0"/>
              </a:spcBef>
            </a:pPr>
            <a:r>
              <a:rPr lang="en-US" sz="3996" spc="383" strike="noStrike" u="none">
                <a:solidFill>
                  <a:srgbClr val="404040"/>
                </a:solidFill>
                <a:latin typeface="Literata Bold"/>
                <a:ea typeface="Literata Bold"/>
              </a:rPr>
              <a:t>指導教授:林坤誼 教授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36948" y="6312376"/>
            <a:ext cx="4827091" cy="1045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4"/>
              </a:lnSpc>
              <a:spcBef>
                <a:spcPct val="0"/>
              </a:spcBef>
            </a:pPr>
            <a:r>
              <a:rPr lang="en-US" sz="6096">
                <a:solidFill>
                  <a:srgbClr val="404040"/>
                </a:solidFill>
                <a:latin typeface="Now Bold"/>
                <a:ea typeface="Now Bold"/>
              </a:rPr>
              <a:t>校園記帳 APP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13144500" y="5143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69231" y="4424521"/>
            <a:ext cx="14085980" cy="185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5300"/>
              </a:lnSpc>
              <a:spcBef>
                <a:spcPct val="0"/>
              </a:spcBef>
            </a:pPr>
            <a:r>
              <a:rPr lang="en-US" sz="10200">
                <a:solidFill>
                  <a:srgbClr val="404040"/>
                </a:solidFill>
                <a:latin typeface="Montserrat Classic Bold"/>
              </a:rPr>
              <a:t>MoneyCat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1776" y="3678862"/>
            <a:ext cx="12944449" cy="2929275"/>
            <a:chOff x="0" y="0"/>
            <a:chExt cx="17259265" cy="390570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7259265" cy="1642417"/>
              <a:chOff x="0" y="0"/>
              <a:chExt cx="3409237" cy="32442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409238" cy="324428"/>
              </a:xfrm>
              <a:custGeom>
                <a:avLst/>
                <a:gdLst/>
                <a:ahLst/>
                <a:cxnLst/>
                <a:rect r="r" b="b" t="t" l="l"/>
                <a:pathLst>
                  <a:path h="324428" w="3409238">
                    <a:moveTo>
                      <a:pt x="0" y="0"/>
                    </a:moveTo>
                    <a:lnTo>
                      <a:pt x="3409238" y="0"/>
                    </a:lnTo>
                    <a:lnTo>
                      <a:pt x="3409238" y="324428"/>
                    </a:lnTo>
                    <a:lnTo>
                      <a:pt x="0" y="324428"/>
                    </a:lnTo>
                    <a:close/>
                  </a:path>
                </a:pathLst>
              </a:custGeom>
              <a:solidFill>
                <a:srgbClr val="504C4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0"/>
                <a:ext cx="3409237" cy="3244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86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846937" y="352366"/>
              <a:ext cx="15808801" cy="87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4F4F4"/>
                  </a:solidFill>
                  <a:latin typeface="Literata Bold"/>
                  <a:ea typeface="Literata Bold"/>
                </a:rPr>
                <a:t>設計一個記帳APP幫助使用者更能有效省錢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1848301"/>
              <a:ext cx="5726204" cy="2057400"/>
              <a:chOff x="0" y="0"/>
              <a:chExt cx="1131102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3110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131102">
                    <a:moveTo>
                      <a:pt x="927902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927902" y="406400"/>
                    </a:lnTo>
                    <a:lnTo>
                      <a:pt x="1131102" y="203200"/>
                    </a:lnTo>
                    <a:lnTo>
                      <a:pt x="927902" y="0"/>
                    </a:lnTo>
                    <a:close/>
                  </a:path>
                </a:pathLst>
              </a:custGeom>
              <a:solidFill>
                <a:srgbClr val="BFB6B2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1016802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86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200579" y="2395820"/>
              <a:ext cx="3031490" cy="87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trike="noStrike" u="none">
                  <a:solidFill>
                    <a:srgbClr val="404040"/>
                  </a:solidFill>
                  <a:latin typeface="Literata Bold"/>
                  <a:ea typeface="Literata Bold"/>
                </a:rPr>
                <a:t>想要/需要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5317282" y="1848301"/>
              <a:ext cx="6423928" cy="2057400"/>
              <a:chOff x="0" y="0"/>
              <a:chExt cx="1268924" cy="4064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26892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68924">
                    <a:moveTo>
                      <a:pt x="0" y="0"/>
                    </a:moveTo>
                    <a:lnTo>
                      <a:pt x="1065724" y="0"/>
                    </a:lnTo>
                    <a:lnTo>
                      <a:pt x="1268924" y="203200"/>
                    </a:lnTo>
                    <a:lnTo>
                      <a:pt x="1065724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6B2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77800" y="0"/>
                <a:ext cx="1014924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86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1328532" y="1848301"/>
              <a:ext cx="5903857" cy="2057400"/>
              <a:chOff x="0" y="0"/>
              <a:chExt cx="1166194" cy="4064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1661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166194">
                    <a:moveTo>
                      <a:pt x="0" y="0"/>
                    </a:moveTo>
                    <a:lnTo>
                      <a:pt x="962994" y="0"/>
                    </a:lnTo>
                    <a:lnTo>
                      <a:pt x="1166194" y="203200"/>
                    </a:lnTo>
                    <a:lnTo>
                      <a:pt x="962994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6B2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77800" y="0"/>
                <a:ext cx="912194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86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6748698" y="2398633"/>
              <a:ext cx="4030678" cy="886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404040"/>
                  </a:solidFill>
                  <a:latin typeface="Now Bold"/>
                  <a:ea typeface="Now Bold"/>
                </a:rPr>
                <a:t>KANO模型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0800000">
            <a:off x="13144500" y="5143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59221" y="56199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33355" y="7586006"/>
            <a:ext cx="2035874" cy="2700994"/>
          </a:xfrm>
          <a:custGeom>
            <a:avLst/>
            <a:gdLst/>
            <a:ahLst/>
            <a:cxnLst/>
            <a:rect r="r" b="b" t="t" l="l"/>
            <a:pathLst>
              <a:path h="2700994" w="2035874">
                <a:moveTo>
                  <a:pt x="0" y="0"/>
                </a:moveTo>
                <a:lnTo>
                  <a:pt x="2035874" y="0"/>
                </a:lnTo>
                <a:lnTo>
                  <a:pt x="2035874" y="2700994"/>
                </a:lnTo>
                <a:lnTo>
                  <a:pt x="0" y="2700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1776" y="3678862"/>
            <a:ext cx="12944449" cy="2929275"/>
            <a:chOff x="0" y="0"/>
            <a:chExt cx="17259265" cy="390570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7259265" cy="1642417"/>
              <a:chOff x="0" y="0"/>
              <a:chExt cx="3409237" cy="32442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409238" cy="324428"/>
              </a:xfrm>
              <a:custGeom>
                <a:avLst/>
                <a:gdLst/>
                <a:ahLst/>
                <a:cxnLst/>
                <a:rect r="r" b="b" t="t" l="l"/>
                <a:pathLst>
                  <a:path h="324428" w="3409238">
                    <a:moveTo>
                      <a:pt x="0" y="0"/>
                    </a:moveTo>
                    <a:lnTo>
                      <a:pt x="3409238" y="0"/>
                    </a:lnTo>
                    <a:lnTo>
                      <a:pt x="3409238" y="324428"/>
                    </a:lnTo>
                    <a:lnTo>
                      <a:pt x="0" y="324428"/>
                    </a:lnTo>
                    <a:close/>
                  </a:path>
                </a:pathLst>
              </a:custGeom>
              <a:solidFill>
                <a:srgbClr val="504C4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0"/>
                <a:ext cx="3409237" cy="3244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86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846937" y="352366"/>
              <a:ext cx="15808801" cy="87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4F4F4"/>
                  </a:solidFill>
                  <a:latin typeface="Literata Bold"/>
                  <a:ea typeface="Literata Bold"/>
                </a:rPr>
                <a:t>設計一個記帳APP幫助使用者更能有效省錢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1848301"/>
              <a:ext cx="5726204" cy="2057400"/>
              <a:chOff x="0" y="0"/>
              <a:chExt cx="1131102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3110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131102">
                    <a:moveTo>
                      <a:pt x="927902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927902" y="406400"/>
                    </a:lnTo>
                    <a:lnTo>
                      <a:pt x="1131102" y="203200"/>
                    </a:lnTo>
                    <a:lnTo>
                      <a:pt x="927902" y="0"/>
                    </a:lnTo>
                    <a:close/>
                  </a:path>
                </a:pathLst>
              </a:custGeom>
              <a:solidFill>
                <a:srgbClr val="BFB6B2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1016802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86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200579" y="2395820"/>
              <a:ext cx="3031490" cy="87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trike="noStrike" u="none">
                  <a:solidFill>
                    <a:srgbClr val="404040"/>
                  </a:solidFill>
                  <a:latin typeface="Literata Bold"/>
                  <a:ea typeface="Literata Bold"/>
                </a:rPr>
                <a:t>想要/需要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5317282" y="1848301"/>
              <a:ext cx="6423928" cy="2057400"/>
              <a:chOff x="0" y="0"/>
              <a:chExt cx="1268924" cy="4064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26892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68924">
                    <a:moveTo>
                      <a:pt x="0" y="0"/>
                    </a:moveTo>
                    <a:lnTo>
                      <a:pt x="1065724" y="0"/>
                    </a:lnTo>
                    <a:lnTo>
                      <a:pt x="1268924" y="203200"/>
                    </a:lnTo>
                    <a:lnTo>
                      <a:pt x="1065724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6B2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77800" y="0"/>
                <a:ext cx="1014924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86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1328532" y="1848301"/>
              <a:ext cx="5903857" cy="2057400"/>
              <a:chOff x="0" y="0"/>
              <a:chExt cx="1166194" cy="4064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1661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166194">
                    <a:moveTo>
                      <a:pt x="0" y="0"/>
                    </a:moveTo>
                    <a:lnTo>
                      <a:pt x="962994" y="0"/>
                    </a:lnTo>
                    <a:lnTo>
                      <a:pt x="1166194" y="203200"/>
                    </a:lnTo>
                    <a:lnTo>
                      <a:pt x="962994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6B2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77800" y="0"/>
                <a:ext cx="912194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86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6748698" y="2398633"/>
              <a:ext cx="4030678" cy="886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404040"/>
                  </a:solidFill>
                  <a:latin typeface="Now Bold"/>
                  <a:ea typeface="Now Bold"/>
                </a:rPr>
                <a:t>KANO模型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366220" y="5468312"/>
            <a:ext cx="2031802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04040"/>
                </a:solidFill>
                <a:ea typeface="Literata Bold"/>
              </a:rPr>
              <a:t>校園論壇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10800000">
            <a:off x="13144500" y="5143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59221" y="56199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33355" y="7586006"/>
            <a:ext cx="2035874" cy="2700994"/>
          </a:xfrm>
          <a:custGeom>
            <a:avLst/>
            <a:gdLst/>
            <a:ahLst/>
            <a:cxnLst/>
            <a:rect r="r" b="b" t="t" l="l"/>
            <a:pathLst>
              <a:path h="2700994" w="2035874">
                <a:moveTo>
                  <a:pt x="0" y="0"/>
                </a:moveTo>
                <a:lnTo>
                  <a:pt x="2035874" y="0"/>
                </a:lnTo>
                <a:lnTo>
                  <a:pt x="2035874" y="2700994"/>
                </a:lnTo>
                <a:lnTo>
                  <a:pt x="0" y="2700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8838" y="3224246"/>
            <a:ext cx="8337062" cy="5813685"/>
          </a:xfrm>
          <a:custGeom>
            <a:avLst/>
            <a:gdLst/>
            <a:ahLst/>
            <a:cxnLst/>
            <a:rect r="r" b="b" t="t" l="l"/>
            <a:pathLst>
              <a:path h="5813685" w="8337062">
                <a:moveTo>
                  <a:pt x="0" y="0"/>
                </a:moveTo>
                <a:lnTo>
                  <a:pt x="8337062" y="0"/>
                </a:lnTo>
                <a:lnTo>
                  <a:pt x="8337062" y="5813685"/>
                </a:lnTo>
                <a:lnTo>
                  <a:pt x="0" y="5813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6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44902" y="1822972"/>
            <a:ext cx="12398195" cy="601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 spc="-35">
                <a:solidFill>
                  <a:srgbClr val="404040"/>
                </a:solidFill>
                <a:latin typeface="Now Bold"/>
                <a:ea typeface="Now Bold"/>
              </a:rPr>
              <a:t>— 品質管理工具，用於了解顧客需求和產品特性之間的關係 —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3453166"/>
            <a:ext cx="8956393" cy="1115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2241" indent="-281120" lvl="1">
              <a:lnSpc>
                <a:spcPts val="4687"/>
              </a:lnSpc>
              <a:buFont typeface="Arial"/>
              <a:buChar char="•"/>
            </a:pPr>
            <a:r>
              <a:rPr lang="en-US" sz="2604" strike="noStrike" u="sng">
                <a:solidFill>
                  <a:srgbClr val="404040"/>
                </a:solidFill>
                <a:ea typeface="Literata Bold"/>
              </a:rPr>
              <a:t>基本型需求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：顧客對這些功能有明確的期望，缺乏它們將使產品被視為</a:t>
            </a:r>
            <a:r>
              <a:rPr lang="en-US" sz="2604" strike="noStrike" u="none">
                <a:solidFill>
                  <a:srgbClr val="B72F29"/>
                </a:solidFill>
                <a:ea typeface="Literata Bold"/>
              </a:rPr>
              <a:t>不完整或不可接受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39123" y="1009650"/>
            <a:ext cx="8209754" cy="83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5294">
                <a:solidFill>
                  <a:srgbClr val="404040"/>
                </a:solidFill>
                <a:latin typeface="Now Bold"/>
                <a:ea typeface="Now Bold"/>
              </a:rPr>
              <a:t>KANO 模型分析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8838" y="3224246"/>
            <a:ext cx="8337062" cy="5813685"/>
          </a:xfrm>
          <a:custGeom>
            <a:avLst/>
            <a:gdLst/>
            <a:ahLst/>
            <a:cxnLst/>
            <a:rect r="r" b="b" t="t" l="l"/>
            <a:pathLst>
              <a:path h="5813685" w="8337062">
                <a:moveTo>
                  <a:pt x="0" y="0"/>
                </a:moveTo>
                <a:lnTo>
                  <a:pt x="8337062" y="0"/>
                </a:lnTo>
                <a:lnTo>
                  <a:pt x="8337062" y="5813685"/>
                </a:lnTo>
                <a:lnTo>
                  <a:pt x="0" y="5813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6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44902" y="1822972"/>
            <a:ext cx="12398195" cy="601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 spc="-35">
                <a:solidFill>
                  <a:srgbClr val="404040"/>
                </a:solidFill>
                <a:latin typeface="Now Bold"/>
                <a:ea typeface="Now Bold"/>
              </a:rPr>
              <a:t>— 品質管理工具，用於了解顧客需求和產品特性之間的關係 —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3453166"/>
            <a:ext cx="8956393" cy="228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2241" indent="-281120" lvl="1">
              <a:lnSpc>
                <a:spcPts val="4687"/>
              </a:lnSpc>
              <a:buFont typeface="Arial"/>
              <a:buChar char="•"/>
            </a:pPr>
            <a:r>
              <a:rPr lang="en-US" sz="2604" strike="noStrike" u="sng">
                <a:solidFill>
                  <a:srgbClr val="404040"/>
                </a:solidFill>
                <a:ea typeface="Literata Bold"/>
              </a:rPr>
              <a:t>基本型需求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：顧客對這些功能有明確的期望，缺乏它們將使產品被視為</a:t>
            </a:r>
            <a:r>
              <a:rPr lang="en-US" sz="2604" strike="noStrike" u="none">
                <a:solidFill>
                  <a:srgbClr val="B72F29"/>
                </a:solidFill>
                <a:ea typeface="Literata Bold"/>
              </a:rPr>
              <a:t>不完整或不可接受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。</a:t>
            </a:r>
          </a:p>
          <a:p>
            <a:pPr algn="l" marL="562241" indent="-281120" lvl="1">
              <a:lnSpc>
                <a:spcPts val="4687"/>
              </a:lnSpc>
              <a:buFont typeface="Arial"/>
              <a:buChar char="•"/>
            </a:pPr>
            <a:r>
              <a:rPr lang="en-US" sz="2604" strike="noStrike" u="sng">
                <a:solidFill>
                  <a:srgbClr val="404040"/>
                </a:solidFill>
                <a:ea typeface="Literata Bold"/>
              </a:rPr>
              <a:t>期望型需求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：這些功能使顧客滿意，但缺乏它們不會導致顧客對產品的不滿。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39123" y="1009650"/>
            <a:ext cx="8209754" cy="83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5294">
                <a:solidFill>
                  <a:srgbClr val="404040"/>
                </a:solidFill>
                <a:latin typeface="Now Bold"/>
                <a:ea typeface="Now Bold"/>
              </a:rPr>
              <a:t>KANO 模型分析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8838" y="3224246"/>
            <a:ext cx="8337062" cy="5813685"/>
          </a:xfrm>
          <a:custGeom>
            <a:avLst/>
            <a:gdLst/>
            <a:ahLst/>
            <a:cxnLst/>
            <a:rect r="r" b="b" t="t" l="l"/>
            <a:pathLst>
              <a:path h="5813685" w="8337062">
                <a:moveTo>
                  <a:pt x="0" y="0"/>
                </a:moveTo>
                <a:lnTo>
                  <a:pt x="8337062" y="0"/>
                </a:lnTo>
                <a:lnTo>
                  <a:pt x="8337062" y="5813685"/>
                </a:lnTo>
                <a:lnTo>
                  <a:pt x="0" y="5813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6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44902" y="1822972"/>
            <a:ext cx="12398195" cy="601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 spc="-35">
                <a:solidFill>
                  <a:srgbClr val="404040"/>
                </a:solidFill>
                <a:latin typeface="Now Bold"/>
                <a:ea typeface="Now Bold"/>
              </a:rPr>
              <a:t>— 品質管理工具，用於了解顧客需求和產品特性之間的關係 —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3453166"/>
            <a:ext cx="8956393" cy="34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2241" indent="-281120" lvl="1">
              <a:lnSpc>
                <a:spcPts val="4687"/>
              </a:lnSpc>
              <a:buFont typeface="Arial"/>
              <a:buChar char="•"/>
            </a:pPr>
            <a:r>
              <a:rPr lang="en-US" sz="2604" strike="noStrike" u="sng">
                <a:solidFill>
                  <a:srgbClr val="404040"/>
                </a:solidFill>
                <a:ea typeface="Literata Bold"/>
              </a:rPr>
              <a:t>基本型需求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：顧客對這些功能有明確的期望，缺乏它們將使產品被視為</a:t>
            </a:r>
            <a:r>
              <a:rPr lang="en-US" sz="2604" strike="noStrike" u="none">
                <a:solidFill>
                  <a:srgbClr val="B72F29"/>
                </a:solidFill>
                <a:ea typeface="Literata Bold"/>
              </a:rPr>
              <a:t>不完整或不可接受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。</a:t>
            </a:r>
          </a:p>
          <a:p>
            <a:pPr algn="l" marL="562241" indent="-281120" lvl="1">
              <a:lnSpc>
                <a:spcPts val="4687"/>
              </a:lnSpc>
              <a:buFont typeface="Arial"/>
              <a:buChar char="•"/>
            </a:pPr>
            <a:r>
              <a:rPr lang="en-US" sz="2604" strike="noStrike" u="sng">
                <a:solidFill>
                  <a:srgbClr val="404040"/>
                </a:solidFill>
                <a:ea typeface="Literata Bold"/>
              </a:rPr>
              <a:t>期望型需求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：這些功能使顧客滿意，但缺乏它們不會導致顧客對產品的不滿。</a:t>
            </a:r>
          </a:p>
          <a:p>
            <a:pPr algn="l" marL="562241" indent="-281120" lvl="1">
              <a:lnSpc>
                <a:spcPts val="4687"/>
              </a:lnSpc>
              <a:buFont typeface="Arial"/>
              <a:buChar char="•"/>
            </a:pPr>
            <a:r>
              <a:rPr lang="en-US" sz="2604" strike="noStrike" u="sng">
                <a:solidFill>
                  <a:srgbClr val="404040"/>
                </a:solidFill>
                <a:ea typeface="Literata Bold"/>
              </a:rPr>
              <a:t>興奮型需求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：超越顧客期望的功能，提高顧客對產品的</a:t>
            </a:r>
            <a:r>
              <a:rPr lang="en-US" sz="2604" strike="noStrike" u="none">
                <a:solidFill>
                  <a:srgbClr val="B72F29"/>
                </a:solidFill>
                <a:ea typeface="Literata Bold"/>
              </a:rPr>
              <a:t>滿意度和忠誠度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39123" y="1009650"/>
            <a:ext cx="8209754" cy="83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5294">
                <a:solidFill>
                  <a:srgbClr val="404040"/>
                </a:solidFill>
                <a:latin typeface="Now Bold"/>
                <a:ea typeface="Now Bold"/>
              </a:rPr>
              <a:t>KANO 模型分析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8838" y="3224246"/>
            <a:ext cx="8337062" cy="5813685"/>
          </a:xfrm>
          <a:custGeom>
            <a:avLst/>
            <a:gdLst/>
            <a:ahLst/>
            <a:cxnLst/>
            <a:rect r="r" b="b" t="t" l="l"/>
            <a:pathLst>
              <a:path h="5813685" w="8337062">
                <a:moveTo>
                  <a:pt x="0" y="0"/>
                </a:moveTo>
                <a:lnTo>
                  <a:pt x="8337062" y="0"/>
                </a:lnTo>
                <a:lnTo>
                  <a:pt x="8337062" y="5813685"/>
                </a:lnTo>
                <a:lnTo>
                  <a:pt x="0" y="5813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6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44902" y="1822972"/>
            <a:ext cx="12398195" cy="601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 spc="-35">
                <a:solidFill>
                  <a:srgbClr val="404040"/>
                </a:solidFill>
                <a:latin typeface="Now Bold"/>
                <a:ea typeface="Now Bold"/>
              </a:rPr>
              <a:t>— 品質管理工具，用於了解顧客需求和產品特性之間的關係 —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3453166"/>
            <a:ext cx="8956393" cy="462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2241" indent="-281120" lvl="1">
              <a:lnSpc>
                <a:spcPts val="4687"/>
              </a:lnSpc>
              <a:buFont typeface="Arial"/>
              <a:buChar char="•"/>
            </a:pPr>
            <a:r>
              <a:rPr lang="en-US" sz="2604" strike="noStrike" u="sng">
                <a:solidFill>
                  <a:srgbClr val="404040"/>
                </a:solidFill>
                <a:ea typeface="Literata Bold"/>
              </a:rPr>
              <a:t>基本型需求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：顧客對這些功能有明確的期望，缺乏它們將使產品被視為</a:t>
            </a:r>
            <a:r>
              <a:rPr lang="en-US" sz="2604" strike="noStrike" u="none">
                <a:solidFill>
                  <a:srgbClr val="B72F29"/>
                </a:solidFill>
                <a:ea typeface="Literata Bold"/>
              </a:rPr>
              <a:t>不完整或不可接受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。</a:t>
            </a:r>
          </a:p>
          <a:p>
            <a:pPr algn="l" marL="562241" indent="-281120" lvl="1">
              <a:lnSpc>
                <a:spcPts val="4687"/>
              </a:lnSpc>
              <a:buFont typeface="Arial"/>
              <a:buChar char="•"/>
            </a:pPr>
            <a:r>
              <a:rPr lang="en-US" sz="2604" strike="noStrike" u="sng">
                <a:solidFill>
                  <a:srgbClr val="404040"/>
                </a:solidFill>
                <a:ea typeface="Literata Bold"/>
              </a:rPr>
              <a:t>期望型需求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：這些功能使顧客滿意，但缺乏它們不會導致顧客對產品的不滿。</a:t>
            </a:r>
          </a:p>
          <a:p>
            <a:pPr algn="l" marL="562241" indent="-281120" lvl="1">
              <a:lnSpc>
                <a:spcPts val="4687"/>
              </a:lnSpc>
              <a:buFont typeface="Arial"/>
              <a:buChar char="•"/>
            </a:pPr>
            <a:r>
              <a:rPr lang="en-US" sz="2604" strike="noStrike" u="sng">
                <a:solidFill>
                  <a:srgbClr val="404040"/>
                </a:solidFill>
                <a:ea typeface="Literata Bold"/>
              </a:rPr>
              <a:t>興奮型需求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：超越顧客期望的功能，提高顧客對產品的</a:t>
            </a:r>
            <a:r>
              <a:rPr lang="en-US" sz="2604" strike="noStrike" u="none">
                <a:solidFill>
                  <a:srgbClr val="B72F29"/>
                </a:solidFill>
                <a:ea typeface="Literata Bold"/>
              </a:rPr>
              <a:t>滿意度和忠誠度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。</a:t>
            </a:r>
          </a:p>
          <a:p>
            <a:pPr algn="l" marL="562241" indent="-281120" lvl="1">
              <a:lnSpc>
                <a:spcPts val="4687"/>
              </a:lnSpc>
              <a:buFont typeface="Arial"/>
              <a:buChar char="•"/>
            </a:pPr>
            <a:r>
              <a:rPr lang="en-US" sz="2604" strike="noStrike" u="sng">
                <a:solidFill>
                  <a:srgbClr val="404040"/>
                </a:solidFill>
                <a:ea typeface="Literata Bold"/>
              </a:rPr>
              <a:t>無差型需求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：需求被滿足或未被滿足，不會對用戶的滿意度造成影響。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39123" y="1009650"/>
            <a:ext cx="8209754" cy="83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5294">
                <a:solidFill>
                  <a:srgbClr val="404040"/>
                </a:solidFill>
                <a:latin typeface="Now Bold"/>
                <a:ea typeface="Now Bold"/>
              </a:rPr>
              <a:t>KANO 模型分析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8838" y="3224246"/>
            <a:ext cx="8337062" cy="5813685"/>
          </a:xfrm>
          <a:custGeom>
            <a:avLst/>
            <a:gdLst/>
            <a:ahLst/>
            <a:cxnLst/>
            <a:rect r="r" b="b" t="t" l="l"/>
            <a:pathLst>
              <a:path h="5813685" w="8337062">
                <a:moveTo>
                  <a:pt x="0" y="0"/>
                </a:moveTo>
                <a:lnTo>
                  <a:pt x="8337062" y="0"/>
                </a:lnTo>
                <a:lnTo>
                  <a:pt x="8337062" y="5813685"/>
                </a:lnTo>
                <a:lnTo>
                  <a:pt x="0" y="5813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6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44902" y="1822972"/>
            <a:ext cx="12398195" cy="601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 spc="-35">
                <a:solidFill>
                  <a:srgbClr val="404040"/>
                </a:solidFill>
                <a:latin typeface="Now Bold"/>
                <a:ea typeface="Now Bold"/>
              </a:rPr>
              <a:t>— 品質管理工具，用於了解顧客需求和產品特性之間的關係 —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3453166"/>
            <a:ext cx="8956393" cy="521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2241" indent="-281120" lvl="1">
              <a:lnSpc>
                <a:spcPts val="4687"/>
              </a:lnSpc>
              <a:buFont typeface="Arial"/>
              <a:buChar char="•"/>
            </a:pPr>
            <a:r>
              <a:rPr lang="en-US" sz="2604" strike="noStrike" u="sng">
                <a:solidFill>
                  <a:srgbClr val="404040"/>
                </a:solidFill>
                <a:ea typeface="Literata Bold"/>
              </a:rPr>
              <a:t>基本型需求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：顧客對這些功能有明確的期望，缺乏它們將使產品被視為</a:t>
            </a:r>
            <a:r>
              <a:rPr lang="en-US" sz="2604" strike="noStrike" u="none">
                <a:solidFill>
                  <a:srgbClr val="B72F29"/>
                </a:solidFill>
                <a:ea typeface="Literata Bold"/>
              </a:rPr>
              <a:t>不完整或不可接受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。</a:t>
            </a:r>
          </a:p>
          <a:p>
            <a:pPr algn="l" marL="562241" indent="-281120" lvl="1">
              <a:lnSpc>
                <a:spcPts val="4687"/>
              </a:lnSpc>
              <a:buFont typeface="Arial"/>
              <a:buChar char="•"/>
            </a:pPr>
            <a:r>
              <a:rPr lang="en-US" sz="2604" strike="noStrike" u="sng">
                <a:solidFill>
                  <a:srgbClr val="404040"/>
                </a:solidFill>
                <a:ea typeface="Literata Bold"/>
              </a:rPr>
              <a:t>期望型需求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：這些功能使顧客滿意，但缺乏它們不會導致顧客對產品的不滿。</a:t>
            </a:r>
          </a:p>
          <a:p>
            <a:pPr algn="l" marL="562241" indent="-281120" lvl="1">
              <a:lnSpc>
                <a:spcPts val="4687"/>
              </a:lnSpc>
              <a:buFont typeface="Arial"/>
              <a:buChar char="•"/>
            </a:pPr>
            <a:r>
              <a:rPr lang="en-US" sz="2604" strike="noStrike" u="sng">
                <a:solidFill>
                  <a:srgbClr val="404040"/>
                </a:solidFill>
                <a:ea typeface="Literata Bold"/>
              </a:rPr>
              <a:t>興奮型需求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：超越顧客期望的功能，提高顧客對產品的</a:t>
            </a:r>
            <a:r>
              <a:rPr lang="en-US" sz="2604" strike="noStrike" u="none">
                <a:solidFill>
                  <a:srgbClr val="B72F29"/>
                </a:solidFill>
                <a:ea typeface="Literata Bold"/>
              </a:rPr>
              <a:t>滿意度和忠誠度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。</a:t>
            </a:r>
          </a:p>
          <a:p>
            <a:pPr algn="l" marL="562241" indent="-281120" lvl="1">
              <a:lnSpc>
                <a:spcPts val="4687"/>
              </a:lnSpc>
              <a:buFont typeface="Arial"/>
              <a:buChar char="•"/>
            </a:pPr>
            <a:r>
              <a:rPr lang="en-US" sz="2604" strike="noStrike" u="sng">
                <a:solidFill>
                  <a:srgbClr val="404040"/>
                </a:solidFill>
                <a:ea typeface="Literata Bold"/>
              </a:rPr>
              <a:t>無差型需求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：需求被滿足或未被滿足，不會對用戶的滿意度造成影響。</a:t>
            </a:r>
          </a:p>
          <a:p>
            <a:pPr algn="l" marL="562241" indent="-281120" lvl="1">
              <a:lnSpc>
                <a:spcPts val="4687"/>
              </a:lnSpc>
              <a:buFont typeface="Arial"/>
              <a:buChar char="•"/>
            </a:pPr>
            <a:r>
              <a:rPr lang="en-US" sz="2604" strike="noStrike" u="sng">
                <a:solidFill>
                  <a:srgbClr val="404040"/>
                </a:solidFill>
                <a:ea typeface="Literata Bold"/>
              </a:rPr>
              <a:t>反向型需求</a:t>
            </a:r>
            <a:r>
              <a:rPr lang="en-US" sz="2604" strike="noStrike" u="none">
                <a:solidFill>
                  <a:srgbClr val="404040"/>
                </a:solidFill>
                <a:ea typeface="Literata Bold"/>
              </a:rPr>
              <a:t>：滿足該要求，反而會使用戶的滿意度下降。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39123" y="1009650"/>
            <a:ext cx="8209754" cy="83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5294">
                <a:solidFill>
                  <a:srgbClr val="404040"/>
                </a:solidFill>
                <a:latin typeface="Now Bold"/>
                <a:ea typeface="Now Bold"/>
              </a:rPr>
              <a:t>KANO 模型分析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39123" y="1632209"/>
            <a:ext cx="8209754" cy="83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5294">
                <a:solidFill>
                  <a:srgbClr val="404040"/>
                </a:solidFill>
                <a:latin typeface="Now Bold"/>
                <a:ea typeface="Now Bold"/>
              </a:rPr>
              <a:t>KANO 模型問題 1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59221" y="56199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48276" y="3116874"/>
            <a:ext cx="8991449" cy="442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89"/>
              </a:lnSpc>
            </a:pPr>
            <a:r>
              <a:rPr lang="en-US" sz="5294">
                <a:solidFill>
                  <a:srgbClr val="404040"/>
                </a:solidFill>
                <a:ea typeface="Now Bold"/>
              </a:rPr>
              <a:t>您當初有</a:t>
            </a:r>
            <a:r>
              <a:rPr lang="en-US" sz="5294">
                <a:solidFill>
                  <a:srgbClr val="DC3A15"/>
                </a:solidFill>
                <a:ea typeface="Now Bold"/>
              </a:rPr>
              <a:t>多想要</a:t>
            </a:r>
            <a:r>
              <a:rPr lang="en-US" sz="5294">
                <a:solidFill>
                  <a:srgbClr val="404040"/>
                </a:solidFill>
                <a:latin typeface="Now Bold"/>
                <a:ea typeface="Now Bold"/>
              </a:rPr>
              <a:t>這項物品呢?</a:t>
            </a:r>
          </a:p>
          <a:p>
            <a:pPr algn="just" marL="1143113" indent="-571556" lvl="1">
              <a:lnSpc>
                <a:spcPts val="7941"/>
              </a:lnSpc>
              <a:buFont typeface="Arial"/>
              <a:buChar char="•"/>
            </a:pPr>
            <a:r>
              <a:rPr lang="en-US" sz="5294">
                <a:solidFill>
                  <a:srgbClr val="404040"/>
                </a:solidFill>
                <a:ea typeface="Now Bold"/>
              </a:rPr>
              <a:t>可有可無</a:t>
            </a:r>
          </a:p>
          <a:p>
            <a:pPr algn="just" marL="1143113" indent="-571556" lvl="1">
              <a:lnSpc>
                <a:spcPts val="7941"/>
              </a:lnSpc>
              <a:buFont typeface="Arial"/>
              <a:buChar char="•"/>
            </a:pPr>
            <a:r>
              <a:rPr lang="en-US" sz="5294">
                <a:solidFill>
                  <a:srgbClr val="404040"/>
                </a:solidFill>
                <a:ea typeface="Now Bold"/>
              </a:rPr>
              <a:t>想要  </a:t>
            </a:r>
          </a:p>
          <a:p>
            <a:pPr algn="just" marL="1143113" indent="-571556" lvl="1">
              <a:lnSpc>
                <a:spcPts val="7941"/>
              </a:lnSpc>
              <a:buFont typeface="Arial"/>
              <a:buChar char="•"/>
            </a:pPr>
            <a:r>
              <a:rPr lang="en-US" sz="5294">
                <a:solidFill>
                  <a:srgbClr val="404040"/>
                </a:solidFill>
                <a:ea typeface="Now Bold"/>
              </a:rPr>
              <a:t>非你不可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13300070" y="5143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39123" y="1632209"/>
            <a:ext cx="8209754" cy="83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5294">
                <a:solidFill>
                  <a:srgbClr val="404040"/>
                </a:solidFill>
                <a:latin typeface="Now Bold"/>
                <a:ea typeface="Now Bold"/>
              </a:rPr>
              <a:t>KANO 模型問題 2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59221" y="56199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99982" y="3140041"/>
            <a:ext cx="12688036" cy="442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89"/>
              </a:lnSpc>
            </a:pPr>
            <a:r>
              <a:rPr lang="en-US" sz="5294">
                <a:solidFill>
                  <a:srgbClr val="404040"/>
                </a:solidFill>
                <a:ea typeface="Now Bold"/>
              </a:rPr>
              <a:t>您消費並使用之後，您的感受或</a:t>
            </a:r>
            <a:r>
              <a:rPr lang="en-US" sz="5294">
                <a:solidFill>
                  <a:srgbClr val="DC3A15"/>
                </a:solidFill>
                <a:ea typeface="Now Bold"/>
              </a:rPr>
              <a:t>滿意</a:t>
            </a:r>
            <a:r>
              <a:rPr lang="en-US" sz="5294">
                <a:solidFill>
                  <a:srgbClr val="404040"/>
                </a:solidFill>
                <a:latin typeface="Now Bold"/>
                <a:ea typeface="Now Bold"/>
              </a:rPr>
              <a:t>程度?</a:t>
            </a:r>
          </a:p>
          <a:p>
            <a:pPr algn="l" marL="1143113" indent="-571556" lvl="1">
              <a:lnSpc>
                <a:spcPts val="7941"/>
              </a:lnSpc>
              <a:buFont typeface="Arial"/>
              <a:buChar char="•"/>
            </a:pPr>
            <a:r>
              <a:rPr lang="en-US" sz="5294">
                <a:solidFill>
                  <a:srgbClr val="404040"/>
                </a:solidFill>
                <a:ea typeface="Now Bold"/>
              </a:rPr>
              <a:t>不喜歡或不滿意</a:t>
            </a:r>
          </a:p>
          <a:p>
            <a:pPr algn="l" marL="1143113" indent="-571556" lvl="1">
              <a:lnSpc>
                <a:spcPts val="7941"/>
              </a:lnSpc>
              <a:buFont typeface="Arial"/>
              <a:buChar char="•"/>
            </a:pPr>
            <a:r>
              <a:rPr lang="en-US" sz="5294">
                <a:solidFill>
                  <a:srgbClr val="404040"/>
                </a:solidFill>
                <a:ea typeface="Now Bold"/>
              </a:rPr>
              <a:t>還可以</a:t>
            </a:r>
          </a:p>
          <a:p>
            <a:pPr algn="l" marL="1143113" indent="-571556" lvl="1">
              <a:lnSpc>
                <a:spcPts val="7941"/>
              </a:lnSpc>
              <a:buFont typeface="Arial"/>
              <a:buChar char="•"/>
            </a:pPr>
            <a:r>
              <a:rPr lang="en-US" sz="5294">
                <a:solidFill>
                  <a:srgbClr val="404040"/>
                </a:solidFill>
                <a:ea typeface="Now Bold"/>
              </a:rPr>
              <a:t>非常喜歡或滿意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13300070" y="5143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9221" y="56199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300070" y="5143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70598" y="3280563"/>
            <a:ext cx="4746804" cy="4746804"/>
          </a:xfrm>
          <a:custGeom>
            <a:avLst/>
            <a:gdLst/>
            <a:ahLst/>
            <a:cxnLst/>
            <a:rect r="r" b="b" t="t" l="l"/>
            <a:pathLst>
              <a:path h="4746804" w="4746804">
                <a:moveTo>
                  <a:pt x="0" y="0"/>
                </a:moveTo>
                <a:lnTo>
                  <a:pt x="4746804" y="0"/>
                </a:lnTo>
                <a:lnTo>
                  <a:pt x="4746804" y="4746803"/>
                </a:lnTo>
                <a:lnTo>
                  <a:pt x="0" y="4746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47099" y="2179652"/>
            <a:ext cx="279380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09"/>
              </a:lnSpc>
              <a:spcBef>
                <a:spcPct val="0"/>
              </a:spcBef>
            </a:pPr>
            <a:r>
              <a:rPr lang="en-US" sz="5499" strike="noStrike" u="none">
                <a:solidFill>
                  <a:srgbClr val="404040"/>
                </a:solidFill>
                <a:ea typeface="Now Bold"/>
              </a:rPr>
              <a:t>介面功能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38104" y="3856226"/>
            <a:ext cx="740844" cy="74084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B968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3155" lIns="33155" bIns="33155" rIns="33155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600326" y="3945699"/>
            <a:ext cx="616399" cy="50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2945">
                <a:solidFill>
                  <a:srgbClr val="8B9684">
                    <a:alpha val="82745"/>
                  </a:srgbClr>
                </a:solidFill>
                <a:latin typeface="Now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40143" y="3928115"/>
            <a:ext cx="8209754" cy="65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3"/>
              </a:lnSpc>
              <a:spcBef>
                <a:spcPct val="0"/>
              </a:spcBef>
            </a:pPr>
            <a:r>
              <a:rPr lang="en-US" sz="4199">
                <a:solidFill>
                  <a:srgbClr val="404040"/>
                </a:solidFill>
                <a:ea typeface="Now Bold"/>
              </a:rPr>
              <a:t>發想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30618" y="4922335"/>
            <a:ext cx="8209754" cy="65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3"/>
              </a:lnSpc>
              <a:spcBef>
                <a:spcPct val="0"/>
              </a:spcBef>
            </a:pPr>
            <a:r>
              <a:rPr lang="en-US" sz="4199">
                <a:solidFill>
                  <a:srgbClr val="404040"/>
                </a:solidFill>
                <a:ea typeface="Now Bold"/>
              </a:rPr>
              <a:t>市場調查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538104" y="4844250"/>
            <a:ext cx="740844" cy="740815"/>
            <a:chOff x="0" y="0"/>
            <a:chExt cx="812800" cy="8127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768"/>
            </a:xfrm>
            <a:custGeom>
              <a:avLst/>
              <a:gdLst/>
              <a:ahLst/>
              <a:cxnLst/>
              <a:rect r="r" b="b" t="t" l="l"/>
              <a:pathLst>
                <a:path h="812768" w="812800">
                  <a:moveTo>
                    <a:pt x="406400" y="0"/>
                  </a:moveTo>
                  <a:cubicBezTo>
                    <a:pt x="181951" y="0"/>
                    <a:pt x="0" y="181944"/>
                    <a:pt x="0" y="406384"/>
                  </a:cubicBezTo>
                  <a:cubicBezTo>
                    <a:pt x="0" y="630823"/>
                    <a:pt x="181951" y="812768"/>
                    <a:pt x="406400" y="812768"/>
                  </a:cubicBezTo>
                  <a:cubicBezTo>
                    <a:pt x="630849" y="812768"/>
                    <a:pt x="812800" y="630823"/>
                    <a:pt x="812800" y="406384"/>
                  </a:cubicBezTo>
                  <a:cubicBezTo>
                    <a:pt x="812800" y="18194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B968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2"/>
              <a:ext cx="660400" cy="669899"/>
            </a:xfrm>
            <a:prstGeom prst="rect">
              <a:avLst/>
            </a:prstGeom>
          </p:spPr>
          <p:txBody>
            <a:bodyPr anchor="ctr" rtlCol="false" tIns="33155" lIns="33155" bIns="33155" rIns="33155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600326" y="4933722"/>
            <a:ext cx="616399" cy="50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2945">
                <a:solidFill>
                  <a:srgbClr val="8B9684">
                    <a:alpha val="82745"/>
                  </a:srgbClr>
                </a:solidFill>
                <a:latin typeface="Now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538104" y="5832744"/>
            <a:ext cx="740844" cy="740815"/>
            <a:chOff x="0" y="0"/>
            <a:chExt cx="812800" cy="8127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768"/>
            </a:xfrm>
            <a:custGeom>
              <a:avLst/>
              <a:gdLst/>
              <a:ahLst/>
              <a:cxnLst/>
              <a:rect r="r" b="b" t="t" l="l"/>
              <a:pathLst>
                <a:path h="812768" w="812800">
                  <a:moveTo>
                    <a:pt x="406400" y="0"/>
                  </a:moveTo>
                  <a:cubicBezTo>
                    <a:pt x="181951" y="0"/>
                    <a:pt x="0" y="181944"/>
                    <a:pt x="0" y="406384"/>
                  </a:cubicBezTo>
                  <a:cubicBezTo>
                    <a:pt x="0" y="630823"/>
                    <a:pt x="181951" y="812768"/>
                    <a:pt x="406400" y="812768"/>
                  </a:cubicBezTo>
                  <a:cubicBezTo>
                    <a:pt x="630849" y="812768"/>
                    <a:pt x="812800" y="630823"/>
                    <a:pt x="812800" y="406384"/>
                  </a:cubicBezTo>
                  <a:cubicBezTo>
                    <a:pt x="812800" y="18194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B9684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2"/>
              <a:ext cx="660400" cy="669899"/>
            </a:xfrm>
            <a:prstGeom prst="rect">
              <a:avLst/>
            </a:prstGeom>
          </p:spPr>
          <p:txBody>
            <a:bodyPr anchor="ctr" rtlCol="false" tIns="33155" lIns="33155" bIns="33155" rIns="33155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600326" y="5922216"/>
            <a:ext cx="616399" cy="50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2945">
                <a:solidFill>
                  <a:srgbClr val="8B9684">
                    <a:alpha val="82745"/>
                  </a:srgbClr>
                </a:solidFill>
                <a:latin typeface="Now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30618" y="6946933"/>
            <a:ext cx="5004611" cy="65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3"/>
              </a:lnSpc>
              <a:spcBef>
                <a:spcPct val="0"/>
              </a:spcBef>
            </a:pPr>
            <a:r>
              <a:rPr lang="en-US" sz="4199">
                <a:solidFill>
                  <a:srgbClr val="404040"/>
                </a:solidFill>
                <a:ea typeface="Now Bold"/>
              </a:rPr>
              <a:t>未來工作重點與挑戰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538104" y="6878359"/>
            <a:ext cx="740844" cy="74084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B9684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3155" lIns="33155" bIns="33155" rIns="33155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600326" y="6967831"/>
            <a:ext cx="616399" cy="50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2945">
                <a:solidFill>
                  <a:srgbClr val="8B9684">
                    <a:alpha val="82745"/>
                  </a:srgbClr>
                </a:solidFill>
                <a:latin typeface="Now"/>
              </a:rPr>
              <a:t>04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659221" y="56199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800000">
            <a:off x="13144500" y="5143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5169100" y="5842239"/>
            <a:ext cx="5609580" cy="651440"/>
            <a:chOff x="0" y="0"/>
            <a:chExt cx="7479439" cy="868586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4277487" y="9685"/>
              <a:ext cx="3201952" cy="858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23"/>
                </a:lnSpc>
                <a:spcBef>
                  <a:spcPct val="0"/>
                </a:spcBef>
              </a:pPr>
              <a:r>
                <a:rPr lang="en-US" sz="4199">
                  <a:solidFill>
                    <a:srgbClr val="404040"/>
                  </a:solidFill>
                  <a:ea typeface="Montserrat Classic Bold"/>
                </a:rPr>
                <a:t>功能特色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123825"/>
              <a:ext cx="4694216" cy="977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630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404040"/>
                  </a:solidFill>
                  <a:latin typeface="Montserrat Classic Bold"/>
                </a:rPr>
                <a:t>MoneyCat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4976048" y="1798509"/>
            <a:ext cx="8335903" cy="106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834"/>
              </a:lnSpc>
              <a:spcBef>
                <a:spcPct val="0"/>
              </a:spcBef>
            </a:pPr>
            <a:r>
              <a:rPr lang="en-US" sz="5889">
                <a:solidFill>
                  <a:srgbClr val="404040"/>
                </a:solidFill>
                <a:latin typeface="Montserrat Classic Bold"/>
              </a:rPr>
              <a:t> Table of Contents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5157" y="1979046"/>
            <a:ext cx="3407792" cy="7379006"/>
          </a:xfrm>
          <a:custGeom>
            <a:avLst/>
            <a:gdLst/>
            <a:ahLst/>
            <a:cxnLst/>
            <a:rect r="r" b="b" t="t" l="l"/>
            <a:pathLst>
              <a:path h="7379006" w="3407792">
                <a:moveTo>
                  <a:pt x="0" y="0"/>
                </a:moveTo>
                <a:lnTo>
                  <a:pt x="3407793" y="0"/>
                </a:lnTo>
                <a:lnTo>
                  <a:pt x="3407793" y="7379006"/>
                </a:lnTo>
                <a:lnTo>
                  <a:pt x="0" y="737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25283" y="1979046"/>
            <a:ext cx="3407792" cy="7379006"/>
          </a:xfrm>
          <a:custGeom>
            <a:avLst/>
            <a:gdLst/>
            <a:ahLst/>
            <a:cxnLst/>
            <a:rect r="r" b="b" t="t" l="l"/>
            <a:pathLst>
              <a:path h="7379006" w="3407792">
                <a:moveTo>
                  <a:pt x="0" y="0"/>
                </a:moveTo>
                <a:lnTo>
                  <a:pt x="3407792" y="0"/>
                </a:lnTo>
                <a:lnTo>
                  <a:pt x="3407792" y="7379006"/>
                </a:lnTo>
                <a:lnTo>
                  <a:pt x="0" y="7379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55516" y="1979046"/>
            <a:ext cx="3407792" cy="7379006"/>
          </a:xfrm>
          <a:custGeom>
            <a:avLst/>
            <a:gdLst/>
            <a:ahLst/>
            <a:cxnLst/>
            <a:rect r="r" b="b" t="t" l="l"/>
            <a:pathLst>
              <a:path h="7379006" w="3407792">
                <a:moveTo>
                  <a:pt x="0" y="0"/>
                </a:moveTo>
                <a:lnTo>
                  <a:pt x="3407792" y="0"/>
                </a:lnTo>
                <a:lnTo>
                  <a:pt x="3407792" y="7379006"/>
                </a:lnTo>
                <a:lnTo>
                  <a:pt x="0" y="7379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95050" y="1979046"/>
            <a:ext cx="3407792" cy="7379006"/>
          </a:xfrm>
          <a:custGeom>
            <a:avLst/>
            <a:gdLst/>
            <a:ahLst/>
            <a:cxnLst/>
            <a:rect r="r" b="b" t="t" l="l"/>
            <a:pathLst>
              <a:path h="7379006" w="3407792">
                <a:moveTo>
                  <a:pt x="0" y="0"/>
                </a:moveTo>
                <a:lnTo>
                  <a:pt x="3407793" y="0"/>
                </a:lnTo>
                <a:lnTo>
                  <a:pt x="3407793" y="7379006"/>
                </a:lnTo>
                <a:lnTo>
                  <a:pt x="0" y="737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870492">
            <a:off x="3956075" y="8675783"/>
            <a:ext cx="1873748" cy="1669339"/>
          </a:xfrm>
          <a:custGeom>
            <a:avLst/>
            <a:gdLst/>
            <a:ahLst/>
            <a:cxnLst/>
            <a:rect r="r" b="b" t="t" l="l"/>
            <a:pathLst>
              <a:path h="1669339" w="1873748">
                <a:moveTo>
                  <a:pt x="0" y="0"/>
                </a:moveTo>
                <a:lnTo>
                  <a:pt x="1873749" y="0"/>
                </a:lnTo>
                <a:lnTo>
                  <a:pt x="1873749" y="1669339"/>
                </a:lnTo>
                <a:lnTo>
                  <a:pt x="0" y="1669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62159" y="8391592"/>
            <a:ext cx="1014086" cy="1014086"/>
          </a:xfrm>
          <a:custGeom>
            <a:avLst/>
            <a:gdLst/>
            <a:ahLst/>
            <a:cxnLst/>
            <a:rect r="r" b="b" t="t" l="l"/>
            <a:pathLst>
              <a:path h="1014086" w="1014086">
                <a:moveTo>
                  <a:pt x="0" y="0"/>
                </a:moveTo>
                <a:lnTo>
                  <a:pt x="1014086" y="0"/>
                </a:lnTo>
                <a:lnTo>
                  <a:pt x="1014086" y="1014085"/>
                </a:lnTo>
                <a:lnTo>
                  <a:pt x="0" y="10140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-1542922">
            <a:off x="8082735" y="3868790"/>
            <a:ext cx="1561147" cy="1390840"/>
          </a:xfrm>
          <a:custGeom>
            <a:avLst/>
            <a:gdLst/>
            <a:ahLst/>
            <a:cxnLst/>
            <a:rect r="r" b="b" t="t" l="l"/>
            <a:pathLst>
              <a:path h="1390840" w="1561147">
                <a:moveTo>
                  <a:pt x="0" y="1390840"/>
                </a:moveTo>
                <a:lnTo>
                  <a:pt x="1561146" y="1390840"/>
                </a:lnTo>
                <a:lnTo>
                  <a:pt x="1561146" y="0"/>
                </a:lnTo>
                <a:lnTo>
                  <a:pt x="0" y="0"/>
                </a:lnTo>
                <a:lnTo>
                  <a:pt x="0" y="139084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06510" y="4564210"/>
            <a:ext cx="1014086" cy="1014086"/>
          </a:xfrm>
          <a:custGeom>
            <a:avLst/>
            <a:gdLst/>
            <a:ahLst/>
            <a:cxnLst/>
            <a:rect r="r" b="b" t="t" l="l"/>
            <a:pathLst>
              <a:path h="1014086" w="1014086">
                <a:moveTo>
                  <a:pt x="0" y="0"/>
                </a:moveTo>
                <a:lnTo>
                  <a:pt x="1014085" y="0"/>
                </a:lnTo>
                <a:lnTo>
                  <a:pt x="1014085" y="1014086"/>
                </a:lnTo>
                <a:lnTo>
                  <a:pt x="0" y="1014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870492">
            <a:off x="12237016" y="8722667"/>
            <a:ext cx="1873748" cy="1669339"/>
          </a:xfrm>
          <a:custGeom>
            <a:avLst/>
            <a:gdLst/>
            <a:ahLst/>
            <a:cxnLst/>
            <a:rect r="r" b="b" t="t" l="l"/>
            <a:pathLst>
              <a:path h="1669339" w="1873748">
                <a:moveTo>
                  <a:pt x="0" y="0"/>
                </a:moveTo>
                <a:lnTo>
                  <a:pt x="1873748" y="0"/>
                </a:lnTo>
                <a:lnTo>
                  <a:pt x="1873748" y="1669339"/>
                </a:lnTo>
                <a:lnTo>
                  <a:pt x="0" y="1669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39123" y="602037"/>
            <a:ext cx="8209754" cy="83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5294">
                <a:solidFill>
                  <a:srgbClr val="404040"/>
                </a:solidFill>
                <a:latin typeface="Now Bold"/>
                <a:ea typeface="Now Bold"/>
              </a:rPr>
              <a:t>想要/需要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56900" y="5659024"/>
            <a:ext cx="5673664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9"/>
              </a:lnSpc>
              <a:spcBef>
                <a:spcPct val="0"/>
              </a:spcBef>
            </a:pPr>
            <a:r>
              <a:rPr lang="en-US" sz="2499">
                <a:solidFill>
                  <a:srgbClr val="DC3A15"/>
                </a:solidFill>
                <a:latin typeface="Now Bold"/>
                <a:ea typeface="Now Bold"/>
              </a:rPr>
              <a:t>如這筆花費為想要，按下ICON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62778" y="1706798"/>
            <a:ext cx="3407792" cy="7379006"/>
          </a:xfrm>
          <a:custGeom>
            <a:avLst/>
            <a:gdLst/>
            <a:ahLst/>
            <a:cxnLst/>
            <a:rect r="r" b="b" t="t" l="l"/>
            <a:pathLst>
              <a:path h="7379006" w="3407792">
                <a:moveTo>
                  <a:pt x="0" y="0"/>
                </a:moveTo>
                <a:lnTo>
                  <a:pt x="3407793" y="0"/>
                </a:lnTo>
                <a:lnTo>
                  <a:pt x="3407793" y="7379007"/>
                </a:lnTo>
                <a:lnTo>
                  <a:pt x="0" y="7379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3086" y="1706798"/>
            <a:ext cx="3407792" cy="7379006"/>
          </a:xfrm>
          <a:custGeom>
            <a:avLst/>
            <a:gdLst/>
            <a:ahLst/>
            <a:cxnLst/>
            <a:rect r="r" b="b" t="t" l="l"/>
            <a:pathLst>
              <a:path h="7379006" w="3407792">
                <a:moveTo>
                  <a:pt x="0" y="0"/>
                </a:moveTo>
                <a:lnTo>
                  <a:pt x="3407793" y="0"/>
                </a:lnTo>
                <a:lnTo>
                  <a:pt x="3407793" y="7379007"/>
                </a:lnTo>
                <a:lnTo>
                  <a:pt x="0" y="7379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40104" y="1706798"/>
            <a:ext cx="3407792" cy="7379006"/>
          </a:xfrm>
          <a:custGeom>
            <a:avLst/>
            <a:gdLst/>
            <a:ahLst/>
            <a:cxnLst/>
            <a:rect r="r" b="b" t="t" l="l"/>
            <a:pathLst>
              <a:path h="7379006" w="3407792">
                <a:moveTo>
                  <a:pt x="0" y="0"/>
                </a:moveTo>
                <a:lnTo>
                  <a:pt x="3407792" y="0"/>
                </a:lnTo>
                <a:lnTo>
                  <a:pt x="3407792" y="7379007"/>
                </a:lnTo>
                <a:lnTo>
                  <a:pt x="0" y="7379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86580" y="3211407"/>
            <a:ext cx="1860805" cy="911794"/>
          </a:xfrm>
          <a:custGeom>
            <a:avLst/>
            <a:gdLst/>
            <a:ahLst/>
            <a:cxnLst/>
            <a:rect r="r" b="b" t="t" l="l"/>
            <a:pathLst>
              <a:path h="911794" w="1860805">
                <a:moveTo>
                  <a:pt x="0" y="0"/>
                </a:moveTo>
                <a:lnTo>
                  <a:pt x="1860805" y="0"/>
                </a:lnTo>
                <a:lnTo>
                  <a:pt x="1860805" y="911795"/>
                </a:lnTo>
                <a:lnTo>
                  <a:pt x="0" y="9117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39123" y="602037"/>
            <a:ext cx="8209754" cy="83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5294">
                <a:solidFill>
                  <a:srgbClr val="404040"/>
                </a:solidFill>
                <a:latin typeface="Now Bold"/>
                <a:ea typeface="Now Bold"/>
              </a:rPr>
              <a:t>KANO 模型分析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-2601183">
            <a:off x="5753431" y="2433101"/>
            <a:ext cx="1738184" cy="1548564"/>
          </a:xfrm>
          <a:custGeom>
            <a:avLst/>
            <a:gdLst/>
            <a:ahLst/>
            <a:cxnLst/>
            <a:rect r="r" b="b" t="t" l="l"/>
            <a:pathLst>
              <a:path h="1548564" w="1738184">
                <a:moveTo>
                  <a:pt x="0" y="1548564"/>
                </a:moveTo>
                <a:lnTo>
                  <a:pt x="1738184" y="1548564"/>
                </a:lnTo>
                <a:lnTo>
                  <a:pt x="1738184" y="0"/>
                </a:lnTo>
                <a:lnTo>
                  <a:pt x="0" y="0"/>
                </a:lnTo>
                <a:lnTo>
                  <a:pt x="0" y="154856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-2601183">
            <a:off x="10361776" y="2467582"/>
            <a:ext cx="1893715" cy="1687128"/>
          </a:xfrm>
          <a:custGeom>
            <a:avLst/>
            <a:gdLst/>
            <a:ahLst/>
            <a:cxnLst/>
            <a:rect r="r" b="b" t="t" l="l"/>
            <a:pathLst>
              <a:path h="1687128" w="1893715">
                <a:moveTo>
                  <a:pt x="0" y="1687128"/>
                </a:moveTo>
                <a:lnTo>
                  <a:pt x="1893715" y="1687128"/>
                </a:lnTo>
                <a:lnTo>
                  <a:pt x="1893715" y="0"/>
                </a:lnTo>
                <a:lnTo>
                  <a:pt x="0" y="0"/>
                </a:lnTo>
                <a:lnTo>
                  <a:pt x="0" y="168712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59558" y="1660419"/>
            <a:ext cx="8568884" cy="8169766"/>
            <a:chOff x="0" y="0"/>
            <a:chExt cx="11425179" cy="108930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94535" y="0"/>
              <a:ext cx="5030644" cy="10893022"/>
            </a:xfrm>
            <a:custGeom>
              <a:avLst/>
              <a:gdLst/>
              <a:ahLst/>
              <a:cxnLst/>
              <a:rect r="r" b="b" t="t" l="l"/>
              <a:pathLst>
                <a:path h="10893022" w="5030644">
                  <a:moveTo>
                    <a:pt x="0" y="0"/>
                  </a:moveTo>
                  <a:lnTo>
                    <a:pt x="5030644" y="0"/>
                  </a:lnTo>
                  <a:lnTo>
                    <a:pt x="5030644" y="10893022"/>
                  </a:lnTo>
                  <a:lnTo>
                    <a:pt x="0" y="10893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30644" cy="10893022"/>
            </a:xfrm>
            <a:custGeom>
              <a:avLst/>
              <a:gdLst/>
              <a:ahLst/>
              <a:cxnLst/>
              <a:rect r="r" b="b" t="t" l="l"/>
              <a:pathLst>
                <a:path h="10893022" w="5030644">
                  <a:moveTo>
                    <a:pt x="0" y="0"/>
                  </a:moveTo>
                  <a:lnTo>
                    <a:pt x="5030644" y="0"/>
                  </a:lnTo>
                  <a:lnTo>
                    <a:pt x="5030644" y="10893022"/>
                  </a:lnTo>
                  <a:lnTo>
                    <a:pt x="0" y="10893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039123" y="602989"/>
            <a:ext cx="8209754" cy="83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5294">
                <a:solidFill>
                  <a:srgbClr val="404040"/>
                </a:solidFill>
                <a:ea typeface="Now Bold"/>
              </a:rPr>
              <a:t>校園論壇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34259"/>
            <a:ext cx="5418483" cy="5418483"/>
          </a:xfrm>
          <a:custGeom>
            <a:avLst/>
            <a:gdLst/>
            <a:ahLst/>
            <a:cxnLst/>
            <a:rect r="r" b="b" t="t" l="l"/>
            <a:pathLst>
              <a:path h="5418483" w="5418483">
                <a:moveTo>
                  <a:pt x="0" y="0"/>
                </a:moveTo>
                <a:lnTo>
                  <a:pt x="5418483" y="0"/>
                </a:lnTo>
                <a:lnTo>
                  <a:pt x="5418483" y="5418482"/>
                </a:lnTo>
                <a:lnTo>
                  <a:pt x="0" y="5418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79168" y="3299146"/>
            <a:ext cx="3729663" cy="834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5294">
                <a:solidFill>
                  <a:srgbClr val="404040"/>
                </a:solidFill>
                <a:ea typeface="Now Bold"/>
              </a:rPr>
              <a:t>開發環境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88668" y="6078041"/>
            <a:ext cx="3729663" cy="834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5294">
                <a:solidFill>
                  <a:srgbClr val="404040"/>
                </a:solidFill>
                <a:ea typeface="Now Bold"/>
              </a:rPr>
              <a:t>撰寫語言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23132" y="3099121"/>
            <a:ext cx="4583767" cy="92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79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Montserrat Classic Bold"/>
              </a:rPr>
              <a:t>Xcode (IOS)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89807" y="5954216"/>
            <a:ext cx="4583767" cy="92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79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Montserrat Classic Bold"/>
              </a:rPr>
              <a:t>swift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89886" y="1737151"/>
            <a:ext cx="12108228" cy="8176008"/>
          </a:xfrm>
          <a:custGeom>
            <a:avLst/>
            <a:gdLst/>
            <a:ahLst/>
            <a:cxnLst/>
            <a:rect r="r" b="b" t="t" l="l"/>
            <a:pathLst>
              <a:path h="8176008" w="12108228">
                <a:moveTo>
                  <a:pt x="0" y="0"/>
                </a:moveTo>
                <a:lnTo>
                  <a:pt x="12108228" y="0"/>
                </a:lnTo>
                <a:lnTo>
                  <a:pt x="12108228" y="8176008"/>
                </a:lnTo>
                <a:lnTo>
                  <a:pt x="0" y="8176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52116" y="494346"/>
            <a:ext cx="4583767" cy="92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79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Montserrat Classic Bold"/>
              </a:rPr>
              <a:t>Categories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52116" y="494346"/>
            <a:ext cx="4583767" cy="92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79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Montserrat Classic Bold"/>
              </a:rPr>
              <a:t>Settings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041774" y="1737151"/>
            <a:ext cx="12204452" cy="8176008"/>
          </a:xfrm>
          <a:custGeom>
            <a:avLst/>
            <a:gdLst/>
            <a:ahLst/>
            <a:cxnLst/>
            <a:rect r="r" b="b" t="t" l="l"/>
            <a:pathLst>
              <a:path h="8176008" w="12204452">
                <a:moveTo>
                  <a:pt x="0" y="0"/>
                </a:moveTo>
                <a:lnTo>
                  <a:pt x="12204452" y="0"/>
                </a:lnTo>
                <a:lnTo>
                  <a:pt x="12204452" y="8176008"/>
                </a:lnTo>
                <a:lnTo>
                  <a:pt x="0" y="8176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1774" y="1737151"/>
            <a:ext cx="12745955" cy="8176008"/>
          </a:xfrm>
          <a:custGeom>
            <a:avLst/>
            <a:gdLst/>
            <a:ahLst/>
            <a:cxnLst/>
            <a:rect r="r" b="b" t="t" l="l"/>
            <a:pathLst>
              <a:path h="8176008" w="12745955">
                <a:moveTo>
                  <a:pt x="0" y="0"/>
                </a:moveTo>
                <a:lnTo>
                  <a:pt x="12745955" y="0"/>
                </a:lnTo>
                <a:lnTo>
                  <a:pt x="12745955" y="8176008"/>
                </a:lnTo>
                <a:lnTo>
                  <a:pt x="0" y="8176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52116" y="494346"/>
            <a:ext cx="4583767" cy="92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79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Montserrat Classic Bold"/>
              </a:rPr>
              <a:t>Add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9221" y="56199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300070" y="5143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44976" y="366417"/>
            <a:ext cx="1833714" cy="1833714"/>
          </a:xfrm>
          <a:custGeom>
            <a:avLst/>
            <a:gdLst/>
            <a:ahLst/>
            <a:cxnLst/>
            <a:rect r="r" b="b" t="t" l="l"/>
            <a:pathLst>
              <a:path h="1833714" w="1833714">
                <a:moveTo>
                  <a:pt x="0" y="0"/>
                </a:moveTo>
                <a:lnTo>
                  <a:pt x="1833714" y="0"/>
                </a:lnTo>
                <a:lnTo>
                  <a:pt x="1833714" y="1833714"/>
                </a:lnTo>
                <a:lnTo>
                  <a:pt x="0" y="1833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14325" y="2356097"/>
            <a:ext cx="4190851" cy="857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0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ea typeface="Now Bold"/>
              </a:rPr>
              <a:t>未來工作重點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5563" y="3841109"/>
            <a:ext cx="8137094" cy="414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525"/>
              </a:lnSpc>
              <a:buFont typeface="Arial"/>
              <a:buChar char="•"/>
            </a:pPr>
            <a:r>
              <a:rPr lang="en-US" sz="4500">
                <a:solidFill>
                  <a:srgbClr val="404040"/>
                </a:solidFill>
                <a:ea typeface="Now Bold"/>
              </a:rPr>
              <a:t>持續開發功能模塊</a:t>
            </a:r>
          </a:p>
          <a:p>
            <a:pPr algn="l" marL="971550" indent="-485775" lvl="1">
              <a:lnSpc>
                <a:spcPts val="6525"/>
              </a:lnSpc>
              <a:buFont typeface="Arial"/>
              <a:buChar char="•"/>
            </a:pPr>
            <a:r>
              <a:rPr lang="en-US" sz="4500">
                <a:solidFill>
                  <a:srgbClr val="404040"/>
                </a:solidFill>
                <a:latin typeface="Now Bold"/>
                <a:ea typeface="Now Bold"/>
              </a:rPr>
              <a:t>完善KANO消費滿意度分析</a:t>
            </a:r>
          </a:p>
          <a:p>
            <a:pPr algn="l" marL="971550" indent="-485775" lvl="1">
              <a:lnSpc>
                <a:spcPts val="6525"/>
              </a:lnSpc>
              <a:buFont typeface="Arial"/>
              <a:buChar char="•"/>
            </a:pPr>
            <a:r>
              <a:rPr lang="en-US" sz="4500">
                <a:solidFill>
                  <a:srgbClr val="404040"/>
                </a:solidFill>
                <a:ea typeface="Now Bold"/>
              </a:rPr>
              <a:t>聚焦三大特點</a:t>
            </a:r>
          </a:p>
          <a:p>
            <a:pPr algn="l" marL="971550" indent="-485775" lvl="1">
              <a:lnSpc>
                <a:spcPts val="6525"/>
              </a:lnSpc>
              <a:buFont typeface="Arial"/>
              <a:buChar char="•"/>
            </a:pPr>
            <a:r>
              <a:rPr lang="en-US" sz="4500">
                <a:solidFill>
                  <a:srgbClr val="404040"/>
                </a:solidFill>
                <a:ea typeface="Now Bold"/>
              </a:rPr>
              <a:t>使用者測試體驗</a:t>
            </a:r>
          </a:p>
          <a:p>
            <a:pPr algn="l" marL="971550" indent="-485775" lvl="1">
              <a:lnSpc>
                <a:spcPts val="6525"/>
              </a:lnSpc>
              <a:buFont typeface="Arial"/>
              <a:buChar char="•"/>
            </a:pPr>
            <a:r>
              <a:rPr lang="en-US" sz="4500">
                <a:solidFill>
                  <a:srgbClr val="404040"/>
                </a:solidFill>
                <a:latin typeface="Now Bold"/>
                <a:ea typeface="Now Bold"/>
              </a:rPr>
              <a:t>優化與修正UI及UX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60357" y="3841109"/>
            <a:ext cx="6898943" cy="330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525"/>
              </a:lnSpc>
              <a:spcBef>
                <a:spcPct val="0"/>
              </a:spcBef>
              <a:buFont typeface="Arial"/>
              <a:buChar char="•"/>
            </a:pPr>
            <a:r>
              <a:rPr lang="en-US" sz="4500" strike="noStrike" u="none">
                <a:solidFill>
                  <a:srgbClr val="404040"/>
                </a:solidFill>
                <a:ea typeface="Now Bold"/>
              </a:rPr>
              <a:t>時間</a:t>
            </a:r>
          </a:p>
          <a:p>
            <a:pPr algn="l" marL="971550" indent="-485775" lvl="1">
              <a:lnSpc>
                <a:spcPts val="6525"/>
              </a:lnSpc>
              <a:spcBef>
                <a:spcPct val="0"/>
              </a:spcBef>
              <a:buFont typeface="Arial"/>
              <a:buChar char="•"/>
            </a:pPr>
            <a:r>
              <a:rPr lang="en-US" sz="4500" strike="noStrike" u="none">
                <a:solidFill>
                  <a:srgbClr val="404040"/>
                </a:solidFill>
                <a:ea typeface="Now Bold"/>
              </a:rPr>
              <a:t>技術較生疏</a:t>
            </a:r>
          </a:p>
          <a:p>
            <a:pPr algn="l" marL="971550" indent="-485775" lvl="1">
              <a:lnSpc>
                <a:spcPts val="6525"/>
              </a:lnSpc>
              <a:spcBef>
                <a:spcPct val="0"/>
              </a:spcBef>
              <a:buFont typeface="Arial"/>
              <a:buChar char="•"/>
            </a:pPr>
            <a:r>
              <a:rPr lang="en-US" sz="4500" strike="noStrike" u="none">
                <a:solidFill>
                  <a:srgbClr val="404040"/>
                </a:solidFill>
                <a:ea typeface="Now Bold"/>
              </a:rPr>
              <a:t>開發成員較少</a:t>
            </a:r>
          </a:p>
          <a:p>
            <a:pPr algn="l" marL="971550" indent="-485775" lvl="1">
              <a:lnSpc>
                <a:spcPts val="6525"/>
              </a:lnSpc>
              <a:spcBef>
                <a:spcPct val="0"/>
              </a:spcBef>
              <a:buFont typeface="Arial"/>
              <a:buChar char="•"/>
            </a:pPr>
            <a:r>
              <a:rPr lang="en-US" sz="4500" strike="noStrike" u="none">
                <a:solidFill>
                  <a:srgbClr val="404040"/>
                </a:solidFill>
                <a:ea typeface="Now Bold"/>
              </a:rPr>
              <a:t>用戶隱私保護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06194" y="2356097"/>
            <a:ext cx="2793876" cy="857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0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ea typeface="Now Bold"/>
              </a:rPr>
              <a:t>面臨挑戰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54969" y="225446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02891" y="4583822"/>
            <a:ext cx="12082219" cy="110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05"/>
              </a:lnSpc>
              <a:spcBef>
                <a:spcPct val="0"/>
              </a:spcBef>
            </a:pPr>
            <a:r>
              <a:rPr lang="en-US" sz="7053">
                <a:solidFill>
                  <a:srgbClr val="404040"/>
                </a:solidFill>
                <a:latin typeface="Now Bold"/>
              </a:rPr>
              <a:t>THANKS   FOR   LISTENING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5410" y="5143500"/>
            <a:ext cx="3600450" cy="4114800"/>
          </a:xfrm>
          <a:custGeom>
            <a:avLst/>
            <a:gdLst/>
            <a:ahLst/>
            <a:cxnLst/>
            <a:rect r="r" b="b" t="t" l="l"/>
            <a:pathLst>
              <a:path h="4114800" w="3600450">
                <a:moveTo>
                  <a:pt x="0" y="0"/>
                </a:moveTo>
                <a:lnTo>
                  <a:pt x="3600450" y="0"/>
                </a:lnTo>
                <a:lnTo>
                  <a:pt x="3600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351677" y="5143500"/>
            <a:ext cx="3677603" cy="4114800"/>
          </a:xfrm>
          <a:custGeom>
            <a:avLst/>
            <a:gdLst/>
            <a:ahLst/>
            <a:cxnLst/>
            <a:rect r="r" b="b" t="t" l="l"/>
            <a:pathLst>
              <a:path h="4114800" w="3677603">
                <a:moveTo>
                  <a:pt x="3677602" y="0"/>
                </a:moveTo>
                <a:lnTo>
                  <a:pt x="0" y="0"/>
                </a:lnTo>
                <a:lnTo>
                  <a:pt x="0" y="4114800"/>
                </a:lnTo>
                <a:lnTo>
                  <a:pt x="3677602" y="4114800"/>
                </a:lnTo>
                <a:lnTo>
                  <a:pt x="367760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05828" y="1335220"/>
            <a:ext cx="12384650" cy="3808280"/>
          </a:xfrm>
          <a:custGeom>
            <a:avLst/>
            <a:gdLst/>
            <a:ahLst/>
            <a:cxnLst/>
            <a:rect r="r" b="b" t="t" l="l"/>
            <a:pathLst>
              <a:path h="3808280" w="12384650">
                <a:moveTo>
                  <a:pt x="0" y="0"/>
                </a:moveTo>
                <a:lnTo>
                  <a:pt x="12384650" y="0"/>
                </a:lnTo>
                <a:lnTo>
                  <a:pt x="12384650" y="3808280"/>
                </a:lnTo>
                <a:lnTo>
                  <a:pt x="0" y="3808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43239" y="2816531"/>
            <a:ext cx="9801523" cy="94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41"/>
              </a:lnSpc>
              <a:spcBef>
                <a:spcPct val="0"/>
              </a:spcBef>
            </a:pPr>
            <a:r>
              <a:rPr lang="en-US" sz="6099" strike="noStrike" u="none">
                <a:solidFill>
                  <a:srgbClr val="F4F4F4"/>
                </a:solidFill>
                <a:latin typeface="Now Bold"/>
                <a:ea typeface="Now Bold"/>
              </a:rPr>
              <a:t>記帳真的有阻止荷包縮水嗎?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9221" y="56199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144500" y="5143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96274" y="1238050"/>
            <a:ext cx="2895451" cy="88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53"/>
              </a:lnSpc>
              <a:spcBef>
                <a:spcPct val="0"/>
              </a:spcBef>
            </a:pPr>
            <a:r>
              <a:rPr lang="en-US" sz="5699">
                <a:solidFill>
                  <a:srgbClr val="000000"/>
                </a:solidFill>
                <a:ea typeface="Now Bold"/>
              </a:rPr>
              <a:t>問卷調查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41012" y="3073334"/>
            <a:ext cx="6266018" cy="5532391"/>
            <a:chOff x="0" y="0"/>
            <a:chExt cx="920582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0582" cy="812800"/>
            </a:xfrm>
            <a:custGeom>
              <a:avLst/>
              <a:gdLst/>
              <a:ahLst/>
              <a:cxnLst/>
              <a:rect r="r" b="b" t="t" l="l"/>
              <a:pathLst>
                <a:path h="812800" w="920582">
                  <a:moveTo>
                    <a:pt x="28417" y="0"/>
                  </a:moveTo>
                  <a:lnTo>
                    <a:pt x="892165" y="0"/>
                  </a:lnTo>
                  <a:cubicBezTo>
                    <a:pt x="899701" y="0"/>
                    <a:pt x="906930" y="2994"/>
                    <a:pt x="912259" y="8323"/>
                  </a:cubicBezTo>
                  <a:cubicBezTo>
                    <a:pt x="917588" y="13653"/>
                    <a:pt x="920582" y="20881"/>
                    <a:pt x="920582" y="28417"/>
                  </a:cubicBezTo>
                  <a:lnTo>
                    <a:pt x="920582" y="784383"/>
                  </a:lnTo>
                  <a:cubicBezTo>
                    <a:pt x="920582" y="791919"/>
                    <a:pt x="917588" y="799147"/>
                    <a:pt x="912259" y="804477"/>
                  </a:cubicBezTo>
                  <a:cubicBezTo>
                    <a:pt x="906930" y="809806"/>
                    <a:pt x="899701" y="812800"/>
                    <a:pt x="892165" y="812800"/>
                  </a:cubicBezTo>
                  <a:lnTo>
                    <a:pt x="28417" y="812800"/>
                  </a:lnTo>
                  <a:cubicBezTo>
                    <a:pt x="20881" y="812800"/>
                    <a:pt x="13653" y="809806"/>
                    <a:pt x="8323" y="804477"/>
                  </a:cubicBezTo>
                  <a:cubicBezTo>
                    <a:pt x="2994" y="799147"/>
                    <a:pt x="0" y="791919"/>
                    <a:pt x="0" y="784383"/>
                  </a:cubicBezTo>
                  <a:lnTo>
                    <a:pt x="0" y="28417"/>
                  </a:lnTo>
                  <a:cubicBezTo>
                    <a:pt x="0" y="20881"/>
                    <a:pt x="2994" y="13653"/>
                    <a:pt x="8323" y="8323"/>
                  </a:cubicBezTo>
                  <a:cubicBezTo>
                    <a:pt x="13653" y="2994"/>
                    <a:pt x="20881" y="0"/>
                    <a:pt x="28417" y="0"/>
                  </a:cubicBezTo>
                  <a:close/>
                </a:path>
              </a:pathLst>
            </a:custGeom>
            <a:blipFill>
              <a:blip r:embed="rId4"/>
              <a:stretch>
                <a:fillRect l="-843" t="0" r="-84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436667" y="3769363"/>
            <a:ext cx="10268009" cy="4140332"/>
            <a:chOff x="0" y="0"/>
            <a:chExt cx="13690679" cy="552044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614046"/>
              <a:ext cx="13690679" cy="2168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49"/>
                </a:lnSpc>
              </a:pPr>
              <a:r>
                <a:rPr lang="en-US" sz="4499">
                  <a:solidFill>
                    <a:srgbClr val="404040"/>
                  </a:solidFill>
                  <a:latin typeface="Now Bold"/>
                  <a:ea typeface="Now Bold"/>
                </a:rPr>
                <a:t>在105個受訪者之中</a:t>
              </a:r>
            </a:p>
            <a:p>
              <a:pPr algn="ctr" marL="0" indent="0" lvl="0">
                <a:lnSpc>
                  <a:spcPts val="6749"/>
                </a:lnSpc>
              </a:pPr>
              <a:r>
                <a:rPr lang="en-US" sz="4499">
                  <a:solidFill>
                    <a:srgbClr val="404040"/>
                  </a:solidFill>
                  <a:ea typeface="Now Bold"/>
                </a:rPr>
                <a:t>有超過一半的人有記帳習慣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877294" y="0"/>
              <a:ext cx="11936092" cy="5520443"/>
            </a:xfrm>
            <a:custGeom>
              <a:avLst/>
              <a:gdLst/>
              <a:ahLst/>
              <a:cxnLst/>
              <a:rect r="r" b="b" t="t" l="l"/>
              <a:pathLst>
                <a:path h="5520443" w="11936092">
                  <a:moveTo>
                    <a:pt x="0" y="0"/>
                  </a:moveTo>
                  <a:lnTo>
                    <a:pt x="11936092" y="0"/>
                  </a:lnTo>
                  <a:lnTo>
                    <a:pt x="11936092" y="5520443"/>
                  </a:lnTo>
                  <a:lnTo>
                    <a:pt x="0" y="5520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389507" y="561990"/>
            <a:ext cx="2057400" cy="2018824"/>
          </a:xfrm>
          <a:custGeom>
            <a:avLst/>
            <a:gdLst/>
            <a:ahLst/>
            <a:cxnLst/>
            <a:rect r="r" b="b" t="t" l="l"/>
            <a:pathLst>
              <a:path h="2018824" w="2057400">
                <a:moveTo>
                  <a:pt x="0" y="0"/>
                </a:moveTo>
                <a:lnTo>
                  <a:pt x="2057400" y="0"/>
                </a:lnTo>
                <a:lnTo>
                  <a:pt x="2057400" y="2018823"/>
                </a:lnTo>
                <a:lnTo>
                  <a:pt x="0" y="2018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9221" y="56199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144500" y="5143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60640" y="3090341"/>
            <a:ext cx="10300341" cy="1007130"/>
          </a:xfrm>
          <a:custGeom>
            <a:avLst/>
            <a:gdLst/>
            <a:ahLst/>
            <a:cxnLst/>
            <a:rect r="r" b="b" t="t" l="l"/>
            <a:pathLst>
              <a:path h="1007130" w="10300341">
                <a:moveTo>
                  <a:pt x="0" y="0"/>
                </a:moveTo>
                <a:lnTo>
                  <a:pt x="10300341" y="0"/>
                </a:lnTo>
                <a:lnTo>
                  <a:pt x="10300341" y="1007130"/>
                </a:lnTo>
                <a:lnTo>
                  <a:pt x="0" y="1007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258" r="0" b="-1241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9283" y="7201547"/>
            <a:ext cx="4441590" cy="1035832"/>
          </a:xfrm>
          <a:custGeom>
            <a:avLst/>
            <a:gdLst/>
            <a:ahLst/>
            <a:cxnLst/>
            <a:rect r="r" b="b" t="t" l="l"/>
            <a:pathLst>
              <a:path h="1035832" w="4441590">
                <a:moveTo>
                  <a:pt x="0" y="0"/>
                </a:moveTo>
                <a:lnTo>
                  <a:pt x="4441591" y="0"/>
                </a:lnTo>
                <a:lnTo>
                  <a:pt x="4441591" y="1035832"/>
                </a:lnTo>
                <a:lnTo>
                  <a:pt x="0" y="103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3088" r="0" b="-1504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16621" y="5798394"/>
            <a:ext cx="5072929" cy="926903"/>
          </a:xfrm>
          <a:custGeom>
            <a:avLst/>
            <a:gdLst/>
            <a:ahLst/>
            <a:cxnLst/>
            <a:rect r="r" b="b" t="t" l="l"/>
            <a:pathLst>
              <a:path h="926903" w="5072929">
                <a:moveTo>
                  <a:pt x="0" y="0"/>
                </a:moveTo>
                <a:lnTo>
                  <a:pt x="5072929" y="0"/>
                </a:lnTo>
                <a:lnTo>
                  <a:pt x="5072929" y="926903"/>
                </a:lnTo>
                <a:lnTo>
                  <a:pt x="0" y="9269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8455" r="-1053" b="-1922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17126" y="7295441"/>
            <a:ext cx="4198840" cy="848044"/>
          </a:xfrm>
          <a:custGeom>
            <a:avLst/>
            <a:gdLst/>
            <a:ahLst/>
            <a:cxnLst/>
            <a:rect r="r" b="b" t="t" l="l"/>
            <a:pathLst>
              <a:path h="848044" w="4198840">
                <a:moveTo>
                  <a:pt x="0" y="0"/>
                </a:moveTo>
                <a:lnTo>
                  <a:pt x="4198840" y="0"/>
                </a:lnTo>
                <a:lnTo>
                  <a:pt x="4198840" y="848044"/>
                </a:lnTo>
                <a:lnTo>
                  <a:pt x="0" y="8480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2120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32734" y="5787185"/>
            <a:ext cx="5890470" cy="938112"/>
          </a:xfrm>
          <a:custGeom>
            <a:avLst/>
            <a:gdLst/>
            <a:ahLst/>
            <a:cxnLst/>
            <a:rect r="r" b="b" t="t" l="l"/>
            <a:pathLst>
              <a:path h="938112" w="5890470">
                <a:moveTo>
                  <a:pt x="0" y="0"/>
                </a:moveTo>
                <a:lnTo>
                  <a:pt x="5890469" y="0"/>
                </a:lnTo>
                <a:lnTo>
                  <a:pt x="5890469" y="938112"/>
                </a:lnTo>
                <a:lnTo>
                  <a:pt x="0" y="9381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41590" y="4109319"/>
            <a:ext cx="10427166" cy="1211141"/>
          </a:xfrm>
          <a:custGeom>
            <a:avLst/>
            <a:gdLst/>
            <a:ahLst/>
            <a:cxnLst/>
            <a:rect r="r" b="b" t="t" l="l"/>
            <a:pathLst>
              <a:path h="1211141" w="10427166">
                <a:moveTo>
                  <a:pt x="0" y="0"/>
                </a:moveTo>
                <a:lnTo>
                  <a:pt x="10427167" y="0"/>
                </a:lnTo>
                <a:lnTo>
                  <a:pt x="10427167" y="1211141"/>
                </a:lnTo>
                <a:lnTo>
                  <a:pt x="0" y="12111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75749" y="6550528"/>
            <a:ext cx="4136503" cy="4136503"/>
          </a:xfrm>
          <a:custGeom>
            <a:avLst/>
            <a:gdLst/>
            <a:ahLst/>
            <a:cxnLst/>
            <a:rect r="r" b="b" t="t" l="l"/>
            <a:pathLst>
              <a:path h="4136503" w="4136503">
                <a:moveTo>
                  <a:pt x="0" y="0"/>
                </a:moveTo>
                <a:lnTo>
                  <a:pt x="4136502" y="0"/>
                </a:lnTo>
                <a:lnTo>
                  <a:pt x="4136502" y="4136503"/>
                </a:lnTo>
                <a:lnTo>
                  <a:pt x="0" y="41365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64797" y="1738517"/>
            <a:ext cx="13358407" cy="88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53"/>
              </a:lnSpc>
              <a:spcBef>
                <a:spcPct val="0"/>
              </a:spcBef>
            </a:pPr>
            <a:r>
              <a:rPr lang="en-US" sz="5699">
                <a:solidFill>
                  <a:srgbClr val="000000"/>
                </a:solidFill>
                <a:latin typeface="Now Bold"/>
                <a:ea typeface="Now Bold"/>
              </a:rPr>
              <a:t>問卷中受訪者提到現有記帳APP的缺點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1012" y="3055063"/>
            <a:ext cx="6266018" cy="5532391"/>
            <a:chOff x="0" y="0"/>
            <a:chExt cx="9205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0582" cy="812800"/>
            </a:xfrm>
            <a:custGeom>
              <a:avLst/>
              <a:gdLst/>
              <a:ahLst/>
              <a:cxnLst/>
              <a:rect r="r" b="b" t="t" l="l"/>
              <a:pathLst>
                <a:path h="812800" w="920582">
                  <a:moveTo>
                    <a:pt x="28417" y="0"/>
                  </a:moveTo>
                  <a:lnTo>
                    <a:pt x="892165" y="0"/>
                  </a:lnTo>
                  <a:cubicBezTo>
                    <a:pt x="899701" y="0"/>
                    <a:pt x="906930" y="2994"/>
                    <a:pt x="912259" y="8323"/>
                  </a:cubicBezTo>
                  <a:cubicBezTo>
                    <a:pt x="917588" y="13653"/>
                    <a:pt x="920582" y="20881"/>
                    <a:pt x="920582" y="28417"/>
                  </a:cubicBezTo>
                  <a:lnTo>
                    <a:pt x="920582" y="784383"/>
                  </a:lnTo>
                  <a:cubicBezTo>
                    <a:pt x="920582" y="791919"/>
                    <a:pt x="917588" y="799147"/>
                    <a:pt x="912259" y="804477"/>
                  </a:cubicBezTo>
                  <a:cubicBezTo>
                    <a:pt x="906930" y="809806"/>
                    <a:pt x="899701" y="812800"/>
                    <a:pt x="892165" y="812800"/>
                  </a:cubicBezTo>
                  <a:lnTo>
                    <a:pt x="28417" y="812800"/>
                  </a:lnTo>
                  <a:cubicBezTo>
                    <a:pt x="20881" y="812800"/>
                    <a:pt x="13653" y="809806"/>
                    <a:pt x="8323" y="804477"/>
                  </a:cubicBezTo>
                  <a:cubicBezTo>
                    <a:pt x="2994" y="799147"/>
                    <a:pt x="0" y="791919"/>
                    <a:pt x="0" y="784383"/>
                  </a:cubicBezTo>
                  <a:lnTo>
                    <a:pt x="0" y="28417"/>
                  </a:lnTo>
                  <a:cubicBezTo>
                    <a:pt x="0" y="20881"/>
                    <a:pt x="2994" y="13653"/>
                    <a:pt x="8323" y="8323"/>
                  </a:cubicBezTo>
                  <a:cubicBezTo>
                    <a:pt x="13653" y="2994"/>
                    <a:pt x="20881" y="0"/>
                    <a:pt x="28417" y="0"/>
                  </a:cubicBezTo>
                  <a:close/>
                </a:path>
              </a:pathLst>
            </a:custGeom>
            <a:blipFill>
              <a:blip r:embed="rId2"/>
              <a:stretch>
                <a:fillRect l="-152" t="0" r="-15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59221" y="56199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144500" y="5143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600433" y="3751092"/>
            <a:ext cx="10268009" cy="4140332"/>
            <a:chOff x="0" y="0"/>
            <a:chExt cx="13690679" cy="552044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045721"/>
              <a:ext cx="13690679" cy="3305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749"/>
                </a:lnSpc>
              </a:pPr>
              <a:r>
                <a:rPr lang="en-US" sz="4499" strike="noStrike" u="none">
                  <a:solidFill>
                    <a:srgbClr val="404040"/>
                  </a:solidFill>
                  <a:ea typeface="Now Bold"/>
                </a:rPr>
                <a:t>就算有記帳習慣，</a:t>
              </a:r>
            </a:p>
            <a:p>
              <a:pPr algn="ctr" marL="0" indent="0" lvl="0">
                <a:lnSpc>
                  <a:spcPts val="6749"/>
                </a:lnSpc>
              </a:pPr>
              <a:r>
                <a:rPr lang="en-US" sz="4499" strike="noStrike" u="none">
                  <a:solidFill>
                    <a:srgbClr val="404040"/>
                  </a:solidFill>
                  <a:ea typeface="Now Bold"/>
                </a:rPr>
                <a:t>還是有接近一半的人認為</a:t>
              </a:r>
            </a:p>
            <a:p>
              <a:pPr algn="ctr" marL="0" indent="0" lvl="0">
                <a:lnSpc>
                  <a:spcPts val="6749"/>
                </a:lnSpc>
              </a:pPr>
              <a:r>
                <a:rPr lang="en-US" sz="4499" strike="noStrike" u="none">
                  <a:solidFill>
                    <a:srgbClr val="404040"/>
                  </a:solidFill>
                  <a:ea typeface="Now Bold"/>
                </a:rPr>
                <a:t>記帳並</a:t>
              </a:r>
              <a:r>
                <a:rPr lang="en-US" sz="4499" strike="noStrike" u="none">
                  <a:solidFill>
                    <a:srgbClr val="DC3A15"/>
                  </a:solidFill>
                  <a:ea typeface="Now Bold"/>
                </a:rPr>
                <a:t>沒有改變</a:t>
              </a:r>
              <a:r>
                <a:rPr lang="en-US" sz="4499" strike="noStrike" u="none">
                  <a:solidFill>
                    <a:srgbClr val="404040"/>
                  </a:solidFill>
                  <a:ea typeface="Now Bold"/>
                </a:rPr>
                <a:t>他們的消費習慣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604763" y="0"/>
              <a:ext cx="11936092" cy="5520443"/>
            </a:xfrm>
            <a:custGeom>
              <a:avLst/>
              <a:gdLst/>
              <a:ahLst/>
              <a:cxnLst/>
              <a:rect r="r" b="b" t="t" l="l"/>
              <a:pathLst>
                <a:path h="5520443" w="11936092">
                  <a:moveTo>
                    <a:pt x="0" y="0"/>
                  </a:moveTo>
                  <a:lnTo>
                    <a:pt x="11936092" y="0"/>
                  </a:lnTo>
                  <a:lnTo>
                    <a:pt x="11936092" y="5520443"/>
                  </a:lnTo>
                  <a:lnTo>
                    <a:pt x="0" y="5520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696274" y="1238050"/>
            <a:ext cx="2895451" cy="88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53"/>
              </a:lnSpc>
              <a:spcBef>
                <a:spcPct val="0"/>
              </a:spcBef>
            </a:pPr>
            <a:r>
              <a:rPr lang="en-US" sz="5699">
                <a:solidFill>
                  <a:srgbClr val="000000"/>
                </a:solidFill>
                <a:ea typeface="Now Bold"/>
              </a:rPr>
              <a:t>問卷調查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389507" y="561990"/>
            <a:ext cx="2057400" cy="2018824"/>
          </a:xfrm>
          <a:custGeom>
            <a:avLst/>
            <a:gdLst/>
            <a:ahLst/>
            <a:cxnLst/>
            <a:rect r="r" b="b" t="t" l="l"/>
            <a:pathLst>
              <a:path h="2018824" w="2057400">
                <a:moveTo>
                  <a:pt x="0" y="0"/>
                </a:moveTo>
                <a:lnTo>
                  <a:pt x="2057400" y="0"/>
                </a:lnTo>
                <a:lnTo>
                  <a:pt x="2057400" y="2018823"/>
                </a:lnTo>
                <a:lnTo>
                  <a:pt x="0" y="2018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746207" y="2994247"/>
          <a:ext cx="13358407" cy="6711328"/>
        </p:xfrm>
        <a:graphic>
          <a:graphicData uri="http://schemas.openxmlformats.org/drawingml/2006/table">
            <a:tbl>
              <a:tblPr/>
              <a:tblGrid>
                <a:gridCol w="1307054"/>
                <a:gridCol w="3501065"/>
                <a:gridCol w="8550288"/>
              </a:tblGrid>
              <a:tr h="14573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2"/>
                        </a:lnSpc>
                        <a:defRPr/>
                      </a:pPr>
                      <a:endParaRPr lang="en-US" sz="1100"/>
                    </a:p>
                  </a:txBody>
                  <a:tcPr marL="219138" marR="219138" marT="219138" marB="219138" anchor="ctr">
                    <a:lnL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082"/>
                        </a:lnSpc>
                        <a:defRPr/>
                      </a:pPr>
                      <a:r>
                        <a:rPr lang="en-US" sz="4344">
                          <a:solidFill>
                            <a:srgbClr val="000000"/>
                          </a:solidFill>
                          <a:latin typeface="Montserrat Classic Bold"/>
                        </a:rPr>
                        <a:t>APP</a:t>
                      </a:r>
                      <a:endParaRPr lang="en-US" sz="1100"/>
                    </a:p>
                  </a:txBody>
                  <a:tcPr marL="219138" marR="219138" marT="219138" marB="219138" anchor="ctr">
                    <a:lnL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082"/>
                        </a:lnSpc>
                        <a:defRPr/>
                      </a:pPr>
                      <a:r>
                        <a:rPr lang="en-US" sz="4344">
                          <a:solidFill>
                            <a:srgbClr val="000000"/>
                          </a:solidFill>
                          <a:ea typeface="Now Bold"/>
                        </a:rPr>
                        <a:t>缺點</a:t>
                      </a:r>
                      <a:endParaRPr lang="en-US" sz="1100"/>
                    </a:p>
                  </a:txBody>
                  <a:tcPr marL="219138" marR="219138" marT="219138" marB="219138" anchor="ctr">
                    <a:lnL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35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2"/>
                        </a:lnSpc>
                        <a:defRPr/>
                      </a:pPr>
                      <a:endParaRPr lang="en-US" sz="1100"/>
                    </a:p>
                  </a:txBody>
                  <a:tcPr marL="219138" marR="219138" marT="219138" marB="219138" anchor="ctr">
                    <a:lnL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206"/>
                        </a:lnSpc>
                        <a:defRPr/>
                      </a:pPr>
                      <a:r>
                        <a:rPr lang="en-US" sz="3718">
                          <a:solidFill>
                            <a:srgbClr val="000000"/>
                          </a:solidFill>
                          <a:ea typeface="Now Bold"/>
                        </a:rPr>
                        <a:t>記帳城市</a:t>
                      </a:r>
                      <a:endParaRPr lang="en-US" sz="1100"/>
                    </a:p>
                  </a:txBody>
                  <a:tcPr marL="219138" marR="219138" marT="219138" marB="219138" anchor="ctr">
                    <a:lnL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213"/>
                        </a:lnSpc>
                        <a:defRPr/>
                      </a:pPr>
                      <a:r>
                        <a:rPr lang="en-US" sz="3724">
                          <a:solidFill>
                            <a:srgbClr val="000000"/>
                          </a:solidFill>
                          <a:ea typeface="Now Bold"/>
                        </a:rPr>
                        <a:t>為了建造城市而亂記帳</a:t>
                      </a:r>
                      <a:endParaRPr lang="en-US" sz="1100"/>
                    </a:p>
                  </a:txBody>
                  <a:tcPr marL="219138" marR="219138" marT="219138" marB="219138" anchor="ctr">
                    <a:lnL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35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2"/>
                        </a:lnSpc>
                        <a:defRPr/>
                      </a:pPr>
                      <a:endParaRPr lang="en-US" sz="1100"/>
                    </a:p>
                  </a:txBody>
                  <a:tcPr marL="219138" marR="219138" marT="219138" marB="219138" anchor="ctr">
                    <a:lnL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213"/>
                        </a:lnSpc>
                        <a:defRPr/>
                      </a:pPr>
                      <a:r>
                        <a:rPr lang="en-US" sz="3724">
                          <a:solidFill>
                            <a:srgbClr val="000000"/>
                          </a:solidFill>
                          <a:latin typeface="Montserrat Classic Bold"/>
                        </a:rPr>
                        <a:t>MoneyBook</a:t>
                      </a:r>
                      <a:endParaRPr lang="en-US" sz="1100"/>
                    </a:p>
                  </a:txBody>
                  <a:tcPr marL="219138" marR="219138" marT="219138" marB="219138" anchor="ctr">
                    <a:lnL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213"/>
                        </a:lnSpc>
                        <a:defRPr/>
                      </a:pPr>
                      <a:r>
                        <a:rPr lang="en-US" sz="3724">
                          <a:solidFill>
                            <a:srgbClr val="000000"/>
                          </a:solidFill>
                          <a:ea typeface="Now Bold"/>
                        </a:rPr>
                        <a:t>學生能用信用卡的並不多</a:t>
                      </a:r>
                      <a:endParaRPr lang="en-US" sz="1100"/>
                    </a:p>
                  </a:txBody>
                  <a:tcPr marL="219138" marR="219138" marT="219138" marB="219138" anchor="ctr">
                    <a:lnL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35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2"/>
                        </a:lnSpc>
                        <a:defRPr/>
                      </a:pPr>
                      <a:endParaRPr lang="en-US" sz="1100"/>
                    </a:p>
                  </a:txBody>
                  <a:tcPr marL="219138" marR="219138" marT="219138" marB="219138" anchor="ctr">
                    <a:lnL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213"/>
                        </a:lnSpc>
                        <a:defRPr/>
                      </a:pPr>
                      <a:r>
                        <a:rPr lang="en-US" sz="3724">
                          <a:solidFill>
                            <a:srgbClr val="000000"/>
                          </a:solidFill>
                          <a:ea typeface="Now Bold"/>
                        </a:rPr>
                        <a:t>天天記帳</a:t>
                      </a:r>
                      <a:endParaRPr lang="en-US" sz="1100"/>
                    </a:p>
                  </a:txBody>
                  <a:tcPr marL="219138" marR="219138" marT="219138" marB="219138" anchor="ctr">
                    <a:lnL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213"/>
                        </a:lnSpc>
                        <a:defRPr/>
                      </a:pPr>
                      <a:r>
                        <a:rPr lang="en-US" sz="3724">
                          <a:solidFill>
                            <a:srgbClr val="000000"/>
                          </a:solidFill>
                          <a:ea typeface="Now Bold"/>
                        </a:rPr>
                        <a:t>無法查看收入狀況、廣告太多</a:t>
                      </a:r>
                      <a:endParaRPr lang="en-US" sz="1100"/>
                    </a:p>
                  </a:txBody>
                  <a:tcPr marL="219138" marR="219138" marT="219138" marB="219138" anchor="ctr">
                    <a:lnL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35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2"/>
                        </a:lnSpc>
                        <a:defRPr/>
                      </a:pPr>
                      <a:endParaRPr lang="en-US" sz="1100"/>
                    </a:p>
                  </a:txBody>
                  <a:tcPr marL="219138" marR="219138" marT="219138" marB="219138" anchor="ctr">
                    <a:lnL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213"/>
                        </a:lnSpc>
                        <a:defRPr/>
                      </a:pPr>
                      <a:r>
                        <a:rPr lang="en-US" sz="3724">
                          <a:solidFill>
                            <a:srgbClr val="000000"/>
                          </a:solidFill>
                          <a:latin typeface="Montserrat Classic Bold"/>
                        </a:rPr>
                        <a:t>CWMONEY</a:t>
                      </a:r>
                      <a:endParaRPr lang="en-US" sz="1100"/>
                    </a:p>
                  </a:txBody>
                  <a:tcPr marL="219138" marR="219138" marT="219138" marB="219138" anchor="ctr">
                    <a:lnL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213"/>
                        </a:lnSpc>
                        <a:defRPr/>
                      </a:pPr>
                      <a:r>
                        <a:rPr lang="en-US" sz="3724">
                          <a:solidFill>
                            <a:srgbClr val="000000"/>
                          </a:solidFill>
                          <a:ea typeface="Now Bold"/>
                        </a:rPr>
                        <a:t>有些功能過於複雜，學生平常不會用到</a:t>
                      </a:r>
                      <a:endParaRPr lang="en-US" sz="1100"/>
                    </a:p>
                  </a:txBody>
                  <a:tcPr marL="219138" marR="219138" marT="219138" marB="219138" anchor="ctr">
                    <a:lnL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82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2464797" y="1561876"/>
            <a:ext cx="13358407" cy="88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53"/>
              </a:lnSpc>
              <a:spcBef>
                <a:spcPct val="0"/>
              </a:spcBef>
            </a:pPr>
            <a:r>
              <a:rPr lang="en-US" sz="5699">
                <a:solidFill>
                  <a:srgbClr val="000000"/>
                </a:solidFill>
                <a:latin typeface="Now Bold"/>
                <a:ea typeface="Now Bold"/>
              </a:rPr>
              <a:t>現有記帳APP的缺點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89507" y="561990"/>
            <a:ext cx="2057400" cy="2018824"/>
          </a:xfrm>
          <a:custGeom>
            <a:avLst/>
            <a:gdLst/>
            <a:ahLst/>
            <a:cxnLst/>
            <a:rect r="r" b="b" t="t" l="l"/>
            <a:pathLst>
              <a:path h="2018824" w="2057400">
                <a:moveTo>
                  <a:pt x="0" y="0"/>
                </a:moveTo>
                <a:lnTo>
                  <a:pt x="2057400" y="0"/>
                </a:lnTo>
                <a:lnTo>
                  <a:pt x="2057400" y="2018823"/>
                </a:lnTo>
                <a:lnTo>
                  <a:pt x="0" y="2018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796612" y="4490205"/>
            <a:ext cx="1246161" cy="1261347"/>
            <a:chOff x="0" y="0"/>
            <a:chExt cx="183082" cy="1853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3082" cy="185313"/>
            </a:xfrm>
            <a:custGeom>
              <a:avLst/>
              <a:gdLst/>
              <a:ahLst/>
              <a:cxnLst/>
              <a:rect r="r" b="b" t="t" l="l"/>
              <a:pathLst>
                <a:path h="185313" w="183082">
                  <a:moveTo>
                    <a:pt x="91541" y="0"/>
                  </a:moveTo>
                  <a:lnTo>
                    <a:pt x="91541" y="0"/>
                  </a:lnTo>
                  <a:cubicBezTo>
                    <a:pt x="115819" y="0"/>
                    <a:pt x="139103" y="9644"/>
                    <a:pt x="156270" y="26812"/>
                  </a:cubicBezTo>
                  <a:cubicBezTo>
                    <a:pt x="173437" y="43979"/>
                    <a:pt x="183082" y="67263"/>
                    <a:pt x="183082" y="91541"/>
                  </a:cubicBezTo>
                  <a:lnTo>
                    <a:pt x="183082" y="93772"/>
                  </a:lnTo>
                  <a:cubicBezTo>
                    <a:pt x="183082" y="144329"/>
                    <a:pt x="142098" y="185313"/>
                    <a:pt x="91541" y="185313"/>
                  </a:cubicBezTo>
                  <a:lnTo>
                    <a:pt x="91541" y="185313"/>
                  </a:lnTo>
                  <a:cubicBezTo>
                    <a:pt x="67263" y="185313"/>
                    <a:pt x="43979" y="175668"/>
                    <a:pt x="26812" y="158501"/>
                  </a:cubicBezTo>
                  <a:cubicBezTo>
                    <a:pt x="9644" y="141334"/>
                    <a:pt x="0" y="118050"/>
                    <a:pt x="0" y="93772"/>
                  </a:cubicBezTo>
                  <a:lnTo>
                    <a:pt x="0" y="91541"/>
                  </a:lnTo>
                  <a:cubicBezTo>
                    <a:pt x="0" y="40984"/>
                    <a:pt x="40984" y="0"/>
                    <a:pt x="91541" y="0"/>
                  </a:cubicBezTo>
                  <a:close/>
                </a:path>
              </a:pathLst>
            </a:custGeom>
            <a:blipFill>
              <a:blip r:embed="rId4"/>
              <a:stretch>
                <a:fillRect l="-609" t="0" r="-60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796612" y="5797565"/>
            <a:ext cx="1246161" cy="1261347"/>
            <a:chOff x="0" y="0"/>
            <a:chExt cx="183082" cy="185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3082" cy="185313"/>
            </a:xfrm>
            <a:custGeom>
              <a:avLst/>
              <a:gdLst/>
              <a:ahLst/>
              <a:cxnLst/>
              <a:rect r="r" b="b" t="t" l="l"/>
              <a:pathLst>
                <a:path h="185313" w="183082">
                  <a:moveTo>
                    <a:pt x="91541" y="0"/>
                  </a:moveTo>
                  <a:lnTo>
                    <a:pt x="91541" y="0"/>
                  </a:lnTo>
                  <a:cubicBezTo>
                    <a:pt x="115819" y="0"/>
                    <a:pt x="139103" y="9644"/>
                    <a:pt x="156270" y="26812"/>
                  </a:cubicBezTo>
                  <a:cubicBezTo>
                    <a:pt x="173437" y="43979"/>
                    <a:pt x="183082" y="67263"/>
                    <a:pt x="183082" y="91541"/>
                  </a:cubicBezTo>
                  <a:lnTo>
                    <a:pt x="183082" y="93772"/>
                  </a:lnTo>
                  <a:cubicBezTo>
                    <a:pt x="183082" y="144329"/>
                    <a:pt x="142098" y="185313"/>
                    <a:pt x="91541" y="185313"/>
                  </a:cubicBezTo>
                  <a:lnTo>
                    <a:pt x="91541" y="185313"/>
                  </a:lnTo>
                  <a:cubicBezTo>
                    <a:pt x="67263" y="185313"/>
                    <a:pt x="43979" y="175668"/>
                    <a:pt x="26812" y="158501"/>
                  </a:cubicBezTo>
                  <a:cubicBezTo>
                    <a:pt x="9644" y="141334"/>
                    <a:pt x="0" y="118050"/>
                    <a:pt x="0" y="93772"/>
                  </a:cubicBezTo>
                  <a:lnTo>
                    <a:pt x="0" y="91541"/>
                  </a:lnTo>
                  <a:cubicBezTo>
                    <a:pt x="0" y="40984"/>
                    <a:pt x="40984" y="0"/>
                    <a:pt x="91541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076" r="0" b="-207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796612" y="7097012"/>
            <a:ext cx="1246161" cy="1261347"/>
            <a:chOff x="0" y="0"/>
            <a:chExt cx="183082" cy="1853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3082" cy="185313"/>
            </a:xfrm>
            <a:custGeom>
              <a:avLst/>
              <a:gdLst/>
              <a:ahLst/>
              <a:cxnLst/>
              <a:rect r="r" b="b" t="t" l="l"/>
              <a:pathLst>
                <a:path h="185313" w="183082">
                  <a:moveTo>
                    <a:pt x="91541" y="0"/>
                  </a:moveTo>
                  <a:lnTo>
                    <a:pt x="91541" y="0"/>
                  </a:lnTo>
                  <a:cubicBezTo>
                    <a:pt x="115819" y="0"/>
                    <a:pt x="139103" y="9644"/>
                    <a:pt x="156270" y="26812"/>
                  </a:cubicBezTo>
                  <a:cubicBezTo>
                    <a:pt x="173437" y="43979"/>
                    <a:pt x="183082" y="67263"/>
                    <a:pt x="183082" y="91541"/>
                  </a:cubicBezTo>
                  <a:lnTo>
                    <a:pt x="183082" y="93772"/>
                  </a:lnTo>
                  <a:cubicBezTo>
                    <a:pt x="183082" y="144329"/>
                    <a:pt x="142098" y="185313"/>
                    <a:pt x="91541" y="185313"/>
                  </a:cubicBezTo>
                  <a:lnTo>
                    <a:pt x="91541" y="185313"/>
                  </a:lnTo>
                  <a:cubicBezTo>
                    <a:pt x="67263" y="185313"/>
                    <a:pt x="43979" y="175668"/>
                    <a:pt x="26812" y="158501"/>
                  </a:cubicBezTo>
                  <a:cubicBezTo>
                    <a:pt x="9644" y="141334"/>
                    <a:pt x="0" y="118050"/>
                    <a:pt x="0" y="93772"/>
                  </a:cubicBezTo>
                  <a:lnTo>
                    <a:pt x="0" y="91541"/>
                  </a:lnTo>
                  <a:cubicBezTo>
                    <a:pt x="0" y="40984"/>
                    <a:pt x="40984" y="0"/>
                    <a:pt x="91541" y="0"/>
                  </a:cubicBezTo>
                  <a:close/>
                </a:path>
              </a:pathLst>
            </a:custGeom>
            <a:blipFill>
              <a:blip r:embed="rId6"/>
              <a:stretch>
                <a:fillRect l="-609" t="0" r="-609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796612" y="8405985"/>
            <a:ext cx="1246161" cy="1261347"/>
            <a:chOff x="0" y="0"/>
            <a:chExt cx="183082" cy="1853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3082" cy="185313"/>
            </a:xfrm>
            <a:custGeom>
              <a:avLst/>
              <a:gdLst/>
              <a:ahLst/>
              <a:cxnLst/>
              <a:rect r="r" b="b" t="t" l="l"/>
              <a:pathLst>
                <a:path h="185313" w="183082">
                  <a:moveTo>
                    <a:pt x="91541" y="0"/>
                  </a:moveTo>
                  <a:lnTo>
                    <a:pt x="91541" y="0"/>
                  </a:lnTo>
                  <a:cubicBezTo>
                    <a:pt x="115819" y="0"/>
                    <a:pt x="139103" y="9644"/>
                    <a:pt x="156270" y="26812"/>
                  </a:cubicBezTo>
                  <a:cubicBezTo>
                    <a:pt x="173437" y="43979"/>
                    <a:pt x="183082" y="67263"/>
                    <a:pt x="183082" y="91541"/>
                  </a:cubicBezTo>
                  <a:lnTo>
                    <a:pt x="183082" y="93772"/>
                  </a:lnTo>
                  <a:cubicBezTo>
                    <a:pt x="183082" y="144329"/>
                    <a:pt x="142098" y="185313"/>
                    <a:pt x="91541" y="185313"/>
                  </a:cubicBezTo>
                  <a:lnTo>
                    <a:pt x="91541" y="185313"/>
                  </a:lnTo>
                  <a:cubicBezTo>
                    <a:pt x="67263" y="185313"/>
                    <a:pt x="43979" y="175668"/>
                    <a:pt x="26812" y="158501"/>
                  </a:cubicBezTo>
                  <a:cubicBezTo>
                    <a:pt x="9644" y="141334"/>
                    <a:pt x="0" y="118050"/>
                    <a:pt x="0" y="93772"/>
                  </a:cubicBezTo>
                  <a:lnTo>
                    <a:pt x="0" y="91541"/>
                  </a:lnTo>
                  <a:cubicBezTo>
                    <a:pt x="0" y="40984"/>
                    <a:pt x="40984" y="0"/>
                    <a:pt x="91541" y="0"/>
                  </a:cubicBezTo>
                  <a:close/>
                </a:path>
              </a:pathLst>
            </a:custGeom>
            <a:blipFill>
              <a:blip r:embed="rId7"/>
              <a:stretch>
                <a:fillRect l="-609" t="0" r="-609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1776" y="3678862"/>
            <a:ext cx="12944449" cy="1231812"/>
            <a:chOff x="0" y="0"/>
            <a:chExt cx="3409237" cy="3244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9238" cy="324428"/>
            </a:xfrm>
            <a:custGeom>
              <a:avLst/>
              <a:gdLst/>
              <a:ahLst/>
              <a:cxnLst/>
              <a:rect r="r" b="b" t="t" l="l"/>
              <a:pathLst>
                <a:path h="324428" w="3409238">
                  <a:moveTo>
                    <a:pt x="0" y="0"/>
                  </a:moveTo>
                  <a:lnTo>
                    <a:pt x="3409238" y="0"/>
                  </a:lnTo>
                  <a:lnTo>
                    <a:pt x="3409238" y="324428"/>
                  </a:lnTo>
                  <a:lnTo>
                    <a:pt x="0" y="324428"/>
                  </a:lnTo>
                  <a:close/>
                </a:path>
              </a:pathLst>
            </a:custGeom>
            <a:solidFill>
              <a:srgbClr val="504C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409237" cy="324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6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06978" y="3926468"/>
            <a:ext cx="118566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4F4F4"/>
                </a:solidFill>
                <a:latin typeface="Literata Bold"/>
                <a:ea typeface="Literata Bold"/>
              </a:rPr>
              <a:t>設計一個記帳APP幫助使用者更能有效省錢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671776" y="5065088"/>
            <a:ext cx="4294653" cy="1543050"/>
            <a:chOff x="0" y="0"/>
            <a:chExt cx="1131102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1102" cy="406400"/>
            </a:xfrm>
            <a:custGeom>
              <a:avLst/>
              <a:gdLst/>
              <a:ahLst/>
              <a:cxnLst/>
              <a:rect r="r" b="b" t="t" l="l"/>
              <a:pathLst>
                <a:path h="406400" w="1131102">
                  <a:moveTo>
                    <a:pt x="927902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927902" y="406400"/>
                  </a:lnTo>
                  <a:lnTo>
                    <a:pt x="1131102" y="203200"/>
                  </a:lnTo>
                  <a:lnTo>
                    <a:pt x="927902" y="0"/>
                  </a:lnTo>
                  <a:close/>
                </a:path>
              </a:pathLst>
            </a:custGeom>
            <a:solidFill>
              <a:srgbClr val="BFB6B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016802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59737" y="5065088"/>
            <a:ext cx="4817946" cy="1543050"/>
            <a:chOff x="0" y="0"/>
            <a:chExt cx="1268924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8924" cy="406400"/>
            </a:xfrm>
            <a:custGeom>
              <a:avLst/>
              <a:gdLst/>
              <a:ahLst/>
              <a:cxnLst/>
              <a:rect r="r" b="b" t="t" l="l"/>
              <a:pathLst>
                <a:path h="406400" w="1268924">
                  <a:moveTo>
                    <a:pt x="0" y="0"/>
                  </a:moveTo>
                  <a:lnTo>
                    <a:pt x="1065724" y="0"/>
                  </a:lnTo>
                  <a:lnTo>
                    <a:pt x="1268924" y="203200"/>
                  </a:lnTo>
                  <a:lnTo>
                    <a:pt x="106572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6B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0"/>
              <a:ext cx="1014924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168174" y="5065088"/>
            <a:ext cx="4427893" cy="1543050"/>
            <a:chOff x="0" y="0"/>
            <a:chExt cx="1166194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66194" cy="406400"/>
            </a:xfrm>
            <a:custGeom>
              <a:avLst/>
              <a:gdLst/>
              <a:ahLst/>
              <a:cxnLst/>
              <a:rect r="r" b="b" t="t" l="l"/>
              <a:pathLst>
                <a:path h="406400" w="1166194">
                  <a:moveTo>
                    <a:pt x="0" y="0"/>
                  </a:moveTo>
                  <a:lnTo>
                    <a:pt x="962994" y="0"/>
                  </a:lnTo>
                  <a:lnTo>
                    <a:pt x="1166194" y="203200"/>
                  </a:lnTo>
                  <a:lnTo>
                    <a:pt x="96299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6B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77800" y="0"/>
              <a:ext cx="912194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6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10800000">
            <a:off x="13144500" y="5143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59221" y="56199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33355" y="7586006"/>
            <a:ext cx="2035874" cy="2700994"/>
          </a:xfrm>
          <a:custGeom>
            <a:avLst/>
            <a:gdLst/>
            <a:ahLst/>
            <a:cxnLst/>
            <a:rect r="r" b="b" t="t" l="l"/>
            <a:pathLst>
              <a:path h="2700994" w="2035874">
                <a:moveTo>
                  <a:pt x="0" y="0"/>
                </a:moveTo>
                <a:lnTo>
                  <a:pt x="2035874" y="0"/>
                </a:lnTo>
                <a:lnTo>
                  <a:pt x="2035874" y="2700994"/>
                </a:lnTo>
                <a:lnTo>
                  <a:pt x="0" y="2700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1776" y="3678862"/>
            <a:ext cx="12944449" cy="1231812"/>
            <a:chOff x="0" y="0"/>
            <a:chExt cx="3409237" cy="3244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9238" cy="324428"/>
            </a:xfrm>
            <a:custGeom>
              <a:avLst/>
              <a:gdLst/>
              <a:ahLst/>
              <a:cxnLst/>
              <a:rect r="r" b="b" t="t" l="l"/>
              <a:pathLst>
                <a:path h="324428" w="3409238">
                  <a:moveTo>
                    <a:pt x="0" y="0"/>
                  </a:moveTo>
                  <a:lnTo>
                    <a:pt x="3409238" y="0"/>
                  </a:lnTo>
                  <a:lnTo>
                    <a:pt x="3409238" y="324428"/>
                  </a:lnTo>
                  <a:lnTo>
                    <a:pt x="0" y="324428"/>
                  </a:lnTo>
                  <a:close/>
                </a:path>
              </a:pathLst>
            </a:custGeom>
            <a:solidFill>
              <a:srgbClr val="504C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409237" cy="324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6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06978" y="3926468"/>
            <a:ext cx="118566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4F4F4"/>
                </a:solidFill>
                <a:latin typeface="Literata Bold"/>
                <a:ea typeface="Literata Bold"/>
              </a:rPr>
              <a:t>設計一個記帳APP幫助使用者更能有效省錢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671776" y="5065088"/>
            <a:ext cx="4294653" cy="1543050"/>
            <a:chOff x="0" y="0"/>
            <a:chExt cx="1131102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1102" cy="406400"/>
            </a:xfrm>
            <a:custGeom>
              <a:avLst/>
              <a:gdLst/>
              <a:ahLst/>
              <a:cxnLst/>
              <a:rect r="r" b="b" t="t" l="l"/>
              <a:pathLst>
                <a:path h="406400" w="1131102">
                  <a:moveTo>
                    <a:pt x="927902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927902" y="406400"/>
                  </a:lnTo>
                  <a:lnTo>
                    <a:pt x="1131102" y="203200"/>
                  </a:lnTo>
                  <a:lnTo>
                    <a:pt x="927902" y="0"/>
                  </a:lnTo>
                  <a:close/>
                </a:path>
              </a:pathLst>
            </a:custGeom>
            <a:solidFill>
              <a:srgbClr val="BFB6B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016802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6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572210" y="5459059"/>
            <a:ext cx="2273617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404040"/>
                </a:solidFill>
                <a:latin typeface="Literata Bold"/>
                <a:ea typeface="Literata Bold"/>
              </a:rPr>
              <a:t>想要/需要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659737" y="5065088"/>
            <a:ext cx="4817946" cy="1543050"/>
            <a:chOff x="0" y="0"/>
            <a:chExt cx="1268924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8924" cy="406400"/>
            </a:xfrm>
            <a:custGeom>
              <a:avLst/>
              <a:gdLst/>
              <a:ahLst/>
              <a:cxnLst/>
              <a:rect r="r" b="b" t="t" l="l"/>
              <a:pathLst>
                <a:path h="406400" w="1268924">
                  <a:moveTo>
                    <a:pt x="0" y="0"/>
                  </a:moveTo>
                  <a:lnTo>
                    <a:pt x="1065724" y="0"/>
                  </a:lnTo>
                  <a:lnTo>
                    <a:pt x="1268924" y="203200"/>
                  </a:lnTo>
                  <a:lnTo>
                    <a:pt x="106572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6B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77800" y="0"/>
              <a:ext cx="1014924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68174" y="5065088"/>
            <a:ext cx="4427893" cy="1543050"/>
            <a:chOff x="0" y="0"/>
            <a:chExt cx="1166194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66194" cy="406400"/>
            </a:xfrm>
            <a:custGeom>
              <a:avLst/>
              <a:gdLst/>
              <a:ahLst/>
              <a:cxnLst/>
              <a:rect r="r" b="b" t="t" l="l"/>
              <a:pathLst>
                <a:path h="406400" w="1166194">
                  <a:moveTo>
                    <a:pt x="0" y="0"/>
                  </a:moveTo>
                  <a:lnTo>
                    <a:pt x="962994" y="0"/>
                  </a:lnTo>
                  <a:lnTo>
                    <a:pt x="1166194" y="203200"/>
                  </a:lnTo>
                  <a:lnTo>
                    <a:pt x="96299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6B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77800" y="0"/>
              <a:ext cx="912194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6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10800000">
            <a:off x="13144500" y="5143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59221" y="56199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33355" y="7586006"/>
            <a:ext cx="2035874" cy="2700994"/>
          </a:xfrm>
          <a:custGeom>
            <a:avLst/>
            <a:gdLst/>
            <a:ahLst/>
            <a:cxnLst/>
            <a:rect r="r" b="b" t="t" l="l"/>
            <a:pathLst>
              <a:path h="2700994" w="2035874">
                <a:moveTo>
                  <a:pt x="0" y="0"/>
                </a:moveTo>
                <a:lnTo>
                  <a:pt x="2035874" y="0"/>
                </a:lnTo>
                <a:lnTo>
                  <a:pt x="2035874" y="2700994"/>
                </a:lnTo>
                <a:lnTo>
                  <a:pt x="0" y="2700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DAGCpx2Suro</dc:identifier>
  <dcterms:modified xsi:type="dcterms:W3CDTF">2011-08-01T06:04:30Z</dcterms:modified>
  <cp:revision>1</cp:revision>
  <dc:title>期中審查</dc:title>
</cp:coreProperties>
</file>